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7" r:id="rId3"/>
    <p:sldId id="258" r:id="rId4"/>
    <p:sldId id="259" r:id="rId5"/>
    <p:sldId id="260" r:id="rId6"/>
    <p:sldId id="261" r:id="rId7"/>
    <p:sldId id="262" r:id="rId8"/>
    <p:sldId id="264" r:id="rId9"/>
    <p:sldId id="265" r:id="rId10"/>
    <p:sldId id="270" r:id="rId11"/>
    <p:sldId id="285" r:id="rId12"/>
    <p:sldId id="286" r:id="rId13"/>
    <p:sldId id="287" r:id="rId14"/>
    <p:sldId id="273" r:id="rId15"/>
    <p:sldId id="275" r:id="rId16"/>
    <p:sldId id="279" r:id="rId17"/>
    <p:sldId id="280" r:id="rId18"/>
    <p:sldId id="281" r:id="rId19"/>
    <p:sldId id="282" r:id="rId20"/>
    <p:sldId id="283" r:id="rId21"/>
    <p:sldId id="288" r:id="rId22"/>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p:cViewPr varScale="1">
        <p:scale>
          <a:sx n="45" d="100"/>
          <a:sy n="45" d="100"/>
        </p:scale>
        <p:origin x="-52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5616659D-1879-456C-BD33-6AAE825DD07B}" type="datetimeFigureOut">
              <a:rPr lang="ru-RU"/>
              <a:pPr>
                <a:defRPr/>
              </a:pPr>
              <a:t>26.02.2017</a:t>
            </a:fld>
            <a:endParaRPr lang="ru-RU"/>
          </a:p>
        </p:txBody>
      </p:sp>
      <p:sp>
        <p:nvSpPr>
          <p:cNvPr id="16" name="Footer Placeholder 4"/>
          <p:cNvSpPr>
            <a:spLocks noGrp="1"/>
          </p:cNvSpPr>
          <p:nvPr>
            <p:ph type="ftr" sz="quarter" idx="11"/>
          </p:nvPr>
        </p:nvSpPr>
        <p:spPr/>
        <p:txBody>
          <a:bodyPr/>
          <a:lstStyle>
            <a:lvl1pPr>
              <a:defRPr/>
            </a:lvl1pPr>
          </a:lstStyle>
          <a:p>
            <a:pPr>
              <a:defRPr/>
            </a:pPr>
            <a:endParaRPr lang="ru-RU"/>
          </a:p>
        </p:txBody>
      </p:sp>
      <p:sp>
        <p:nvSpPr>
          <p:cNvPr id="17" name="Slide Number Placeholder 5"/>
          <p:cNvSpPr>
            <a:spLocks noGrp="1"/>
          </p:cNvSpPr>
          <p:nvPr>
            <p:ph type="sldNum" sz="quarter" idx="12"/>
          </p:nvPr>
        </p:nvSpPr>
        <p:spPr/>
        <p:txBody>
          <a:bodyPr/>
          <a:lstStyle>
            <a:lvl1pPr>
              <a:defRPr/>
            </a:lvl1pPr>
          </a:lstStyle>
          <a:p>
            <a:pPr>
              <a:defRPr/>
            </a:pPr>
            <a:fld id="{D85C58B0-434E-4770-B9DC-3B6DBB84CC6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A5C71AE7-0E47-4268-A50D-09C3F62409FE}" type="datetimeFigureOut">
              <a:rPr lang="ru-RU"/>
              <a:pPr>
                <a:defRPr/>
              </a:pPr>
              <a:t>26.02.2017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25EF637-7E81-4DC0-A90F-F0857ED91A5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8B6CE649-7B78-4D00-9848-34C6D5310B3C}" type="datetimeFigureOut">
              <a:rPr lang="ru-RU"/>
              <a:pPr>
                <a:defRPr/>
              </a:pPr>
              <a:t>26.02.2017</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132692E9-22E1-4B95-B595-18E212D6368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E01BFC15-4B3B-4D52-8DA0-8304034F03B4}" type="datetimeFigureOut">
              <a:rPr lang="ru-RU"/>
              <a:pPr>
                <a:defRPr/>
              </a:pPr>
              <a:t>26.02.2017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6B32043-E904-4612-AEB8-E5CFB21F0CB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CD527201-4F8B-443D-975A-226D55C2396F}" type="datetimeFigureOut">
              <a:rPr lang="ru-RU"/>
              <a:pPr>
                <a:defRPr/>
              </a:pPr>
              <a:t>26.02.2017</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E48A801C-8BFA-4848-AEF6-46C49010C5CA}"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782E92CA-BF6E-465E-99DB-710D9739EB33}" type="datetimeFigureOut">
              <a:rPr lang="ru-RU"/>
              <a:pPr>
                <a:defRPr/>
              </a:pPr>
              <a:t>26.02.2017</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84292739-51FA-4422-AAD7-B03AC7C7DA86}"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66A28BA-F474-4648-981F-E7CF819CB3F8}" type="datetimeFigureOut">
              <a:rPr lang="ru-RU"/>
              <a:pPr>
                <a:defRPr/>
              </a:pPr>
              <a:t>26.02.2017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B8CEB2E-2A26-4DF5-B059-8B519B9FDCEB}"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ED4FA2F-EF4E-4560-81F0-BCCBE66E2C87}" type="datetimeFigureOut">
              <a:rPr lang="ru-RU"/>
              <a:pPr>
                <a:defRPr/>
              </a:pPr>
              <a:t>26.02.2017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D559E76-7029-4FC0-B763-AF424E0DB13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2E7E515-72EA-40B3-8299-FBB2EC16099D}" type="datetimeFigureOut">
              <a:rPr lang="ru-RU"/>
              <a:pPr>
                <a:defRPr/>
              </a:pPr>
              <a:t>26.02.2017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85CA4D6-26C2-445B-B3AF-20CBE3C2686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281F339-2288-4E02-B92D-909FE6DA4168}" type="datetimeFigureOut">
              <a:rPr lang="ru-RU"/>
              <a:pPr>
                <a:defRPr/>
              </a:pPr>
              <a:t>26.02.2017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DF0B7D9-AE1C-428B-963D-024FEF61A84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A454359-88DF-476C-AD5E-8807158997AB}" type="datetimeFigureOut">
              <a:rPr lang="ru-RU"/>
              <a:pPr>
                <a:defRPr/>
              </a:pPr>
              <a:t>26.02.2017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E944353-299D-4987-B5CB-DDCE213E33B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EE242CAD-B3C9-4F51-8334-E42CCE99C7A6}" type="datetimeFigureOut">
              <a:rPr lang="ru-RU"/>
              <a:pPr>
                <a:defRPr/>
              </a:pPr>
              <a:t>26.02.2017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E8F97083-0310-4BCA-AB42-FFCD4ACFE13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344DF440-ACDC-4F77-BDB0-FDCD03A88FCF}" type="datetimeFigureOut">
              <a:rPr lang="ru-RU"/>
              <a:pPr>
                <a:defRPr/>
              </a:pPr>
              <a:t>26.02.2017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0FF6B5E-14A6-4AA2-97BF-A7E7CC400E6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B83D1D-B6E9-4F15-BBB0-BF2D7826B5B7}" type="datetimeFigureOut">
              <a:rPr lang="ru-RU"/>
              <a:pPr>
                <a:defRPr/>
              </a:pPr>
              <a:t>26.02.2017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D90BAF2-03C6-484C-B246-6857FCDD44D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20125FE-0191-4621-86B7-CA5A27AA615A}" type="datetimeFigureOut">
              <a:rPr lang="ru-RU"/>
              <a:pPr>
                <a:defRPr/>
              </a:pPr>
              <a:t>26.02.2017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E23A654-8D9F-441E-AD5F-6CEE08AC6E9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5BBBC56-BFCA-437E-9326-3B2B4354E721}" type="datetimeFigureOut">
              <a:rPr lang="ru-RU"/>
              <a:pPr>
                <a:defRPr/>
              </a:pPr>
              <a:t>26.02.2017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CCC39A9-9458-4EF3-B52F-00C029B86B1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222870DB-CB70-48F9-8BF4-705CFB399A7E}" type="datetimeFigureOut">
              <a:rPr lang="ru-RU"/>
              <a:pPr>
                <a:defRPr/>
              </a:pPr>
              <a:t>26.02.2017</a:t>
            </a:fld>
            <a:endParaRPr lang="ru-RU"/>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defRPr>
            </a:lvl1pPr>
          </a:lstStyle>
          <a:p>
            <a:pPr>
              <a:defRPr/>
            </a:pPr>
            <a:fld id="{DFFC8AAB-6C84-441A-B1C0-C59A32B0015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9" r:id="rId1"/>
    <p:sldLayoutId id="2147483738" r:id="rId2"/>
    <p:sldLayoutId id="2147483737" r:id="rId3"/>
    <p:sldLayoutId id="2147483736" r:id="rId4"/>
    <p:sldLayoutId id="2147483735" r:id="rId5"/>
    <p:sldLayoutId id="2147483734" r:id="rId6"/>
    <p:sldLayoutId id="2147483733" r:id="rId7"/>
    <p:sldLayoutId id="2147483732" r:id="rId8"/>
    <p:sldLayoutId id="2147483731" r:id="rId9"/>
    <p:sldLayoutId id="2147483730" r:id="rId10"/>
    <p:sldLayoutId id="2147483740" r:id="rId11"/>
    <p:sldLayoutId id="2147483729" r:id="rId12"/>
    <p:sldLayoutId id="2147483741" r:id="rId13"/>
    <p:sldLayoutId id="2147483728" r:id="rId14"/>
    <p:sldLayoutId id="2147483727" r:id="rId15"/>
    <p:sldLayoutId id="2147483726"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6538" y="2405063"/>
            <a:ext cx="7767637" cy="1646237"/>
          </a:xfrm>
        </p:spPr>
        <p:txBody>
          <a:bodyPr rtlCol="0">
            <a:normAutofit fontScale="90000"/>
          </a:bodyPr>
          <a:lstStyle/>
          <a:p>
            <a:pPr fontAlgn="auto">
              <a:spcAft>
                <a:spcPts val="0"/>
              </a:spcAft>
              <a:defRPr/>
            </a:pPr>
            <a:r>
              <a:rPr lang="ru-RU" dirty="0"/>
              <a:t>Развитие учебной мотивации у детей с ОВЗ</a:t>
            </a:r>
            <a:br>
              <a:rPr lang="ru-RU" dirty="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9500" y="660400"/>
            <a:ext cx="4699000" cy="5254625"/>
          </a:xfrm>
        </p:spPr>
        <p:txBody>
          <a:bodyPr rtlCol="0">
            <a:normAutofit fontScale="77500" lnSpcReduction="20000"/>
          </a:bodyPr>
          <a:lstStyle/>
          <a:p>
            <a:pPr marL="0" indent="0" fontAlgn="auto">
              <a:spcAft>
                <a:spcPts val="0"/>
              </a:spcAft>
              <a:buFont typeface="Wingdings 3" charset="2"/>
              <a:buNone/>
              <a:defRPr/>
            </a:pPr>
            <a:r>
              <a:rPr lang="ru-RU" sz="2800" b="1" dirty="0">
                <a:solidFill>
                  <a:schemeClr val="accent2">
                    <a:lumMod val="60000"/>
                    <a:lumOff val="40000"/>
                  </a:schemeClr>
                </a:solidFill>
              </a:rPr>
              <a:t>Для детей с ОВЗ в образовании наиболее значимой является мотивация, связанная с </a:t>
            </a:r>
            <a:endParaRPr lang="ru-RU" sz="2800" b="1" dirty="0" smtClean="0">
              <a:solidFill>
                <a:schemeClr val="accent2">
                  <a:lumMod val="60000"/>
                  <a:lumOff val="40000"/>
                </a:schemeClr>
              </a:solidFill>
            </a:endParaRPr>
          </a:p>
          <a:p>
            <a:pPr marL="0" indent="0" fontAlgn="auto">
              <a:spcAft>
                <a:spcPts val="0"/>
              </a:spcAft>
              <a:buFont typeface="Wingdings 3" charset="2"/>
              <a:buNone/>
              <a:defRPr/>
            </a:pPr>
            <a:endParaRPr lang="ru-RU" sz="2800" b="1" dirty="0" smtClean="0">
              <a:solidFill>
                <a:schemeClr val="accent2">
                  <a:lumMod val="60000"/>
                  <a:lumOff val="40000"/>
                </a:schemeClr>
              </a:solidFill>
            </a:endParaRPr>
          </a:p>
          <a:p>
            <a:pPr marL="0" indent="0" fontAlgn="auto">
              <a:spcAft>
                <a:spcPts val="0"/>
              </a:spcAft>
              <a:buFont typeface="Wingdings 3" charset="2"/>
              <a:buNone/>
              <a:defRPr/>
            </a:pPr>
            <a:r>
              <a:rPr lang="ru-RU" sz="2800" b="1" dirty="0" smtClean="0">
                <a:solidFill>
                  <a:schemeClr val="accent2">
                    <a:lumMod val="60000"/>
                    <a:lumOff val="40000"/>
                  </a:schemeClr>
                </a:solidFill>
              </a:rPr>
              <a:t>1.Получением </a:t>
            </a:r>
            <a:r>
              <a:rPr lang="ru-RU" sz="2800" b="1" dirty="0">
                <a:solidFill>
                  <a:schemeClr val="accent2">
                    <a:lumMod val="60000"/>
                    <a:lumOff val="40000"/>
                  </a:schemeClr>
                </a:solidFill>
              </a:rPr>
              <a:t>высоких отметок, — это сильные, реально действующие мотивы</a:t>
            </a:r>
            <a:r>
              <a:rPr lang="ru-RU" sz="2800" b="1" dirty="0" smtClean="0">
                <a:solidFill>
                  <a:schemeClr val="accent2">
                    <a:lumMod val="60000"/>
                    <a:lumOff val="40000"/>
                  </a:schemeClr>
                </a:solidFill>
              </a:rPr>
              <a:t>.</a:t>
            </a:r>
          </a:p>
          <a:p>
            <a:pPr marL="0" indent="0" fontAlgn="auto">
              <a:spcAft>
                <a:spcPts val="0"/>
              </a:spcAft>
              <a:buFont typeface="Wingdings 3" charset="2"/>
              <a:buNone/>
              <a:defRPr/>
            </a:pPr>
            <a:endParaRPr lang="ru-RU" sz="2800" b="1" dirty="0" smtClean="0">
              <a:solidFill>
                <a:schemeClr val="accent2">
                  <a:lumMod val="60000"/>
                  <a:lumOff val="40000"/>
                </a:schemeClr>
              </a:solidFill>
            </a:endParaRPr>
          </a:p>
          <a:p>
            <a:pPr marL="0" indent="0" fontAlgn="auto">
              <a:spcAft>
                <a:spcPts val="0"/>
              </a:spcAft>
              <a:buFont typeface="Wingdings 3" charset="2"/>
              <a:buNone/>
              <a:defRPr/>
            </a:pPr>
            <a:r>
              <a:rPr lang="ru-RU" sz="2800" b="1" dirty="0" smtClean="0">
                <a:solidFill>
                  <a:schemeClr val="accent2">
                    <a:lumMod val="60000"/>
                    <a:lumOff val="40000"/>
                  </a:schemeClr>
                </a:solidFill>
              </a:rPr>
              <a:t> 2.На </a:t>
            </a:r>
            <a:r>
              <a:rPr lang="ru-RU" sz="2800" b="1" dirty="0">
                <a:solidFill>
                  <a:schemeClr val="accent2">
                    <a:lumMod val="60000"/>
                    <a:lumOff val="40000"/>
                  </a:schemeClr>
                </a:solidFill>
              </a:rPr>
              <a:t>втором месте по степени выраженности у детей с ОВЗ находится престижная мотивация — «хочу учиться лучше всех». Это обусловлено отставанием в развитии такого ядерного личностного образования, как самооценка.</a:t>
            </a:r>
            <a:endParaRPr lang="ru-RU" sz="2800" dirty="0">
              <a:solidFill>
                <a:schemeClr val="accent2">
                  <a:lumMod val="60000"/>
                  <a:lumOff val="40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pic>
        <p:nvPicPr>
          <p:cNvPr id="27650" name="Рисунок 3"/>
          <p:cNvPicPr>
            <a:picLocks noChangeAspect="1"/>
          </p:cNvPicPr>
          <p:nvPr/>
        </p:nvPicPr>
        <p:blipFill>
          <a:blip r:embed="rId2"/>
          <a:srcRect/>
          <a:stretch>
            <a:fillRect/>
          </a:stretch>
        </p:blipFill>
        <p:spPr bwMode="auto">
          <a:xfrm rot="428406">
            <a:off x="6226175" y="1271588"/>
            <a:ext cx="3795713" cy="34893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1000" y="127000"/>
            <a:ext cx="6159500" cy="7016750"/>
          </a:xfrm>
          <a:prstGeom prst="rect">
            <a:avLst/>
          </a:prstGeom>
        </p:spPr>
        <p:txBody>
          <a:bodyPr>
            <a:spAutoFit/>
          </a:bodyPr>
          <a:lstStyle/>
          <a:p>
            <a:pPr fontAlgn="auto">
              <a:spcBef>
                <a:spcPts val="0"/>
              </a:spcBef>
              <a:spcAft>
                <a:spcPts val="0"/>
              </a:spcAft>
              <a:defRPr/>
            </a:pPr>
            <a:r>
              <a:rPr lang="ru-RU" dirty="0">
                <a:solidFill>
                  <a:schemeClr val="accent2">
                    <a:lumMod val="60000"/>
                    <a:lumOff val="40000"/>
                  </a:schemeClr>
                </a:solidFill>
                <a:latin typeface="+mn-lt"/>
              </a:rPr>
              <a:t>Для </a:t>
            </a:r>
            <a:r>
              <a:rPr lang="ru-RU" dirty="0" err="1">
                <a:solidFill>
                  <a:schemeClr val="accent2">
                    <a:lumMod val="60000"/>
                    <a:lumOff val="40000"/>
                  </a:schemeClr>
                </a:solidFill>
                <a:latin typeface="+mn-lt"/>
              </a:rPr>
              <a:t>самооценивания</a:t>
            </a:r>
            <a:r>
              <a:rPr lang="ru-RU" dirty="0">
                <a:solidFill>
                  <a:schemeClr val="accent2">
                    <a:lumMod val="60000"/>
                    <a:lumOff val="40000"/>
                  </a:schemeClr>
                </a:solidFill>
                <a:latin typeface="+mn-lt"/>
              </a:rPr>
              <a:t> и фиксации результатов используются линейки достижений.</a:t>
            </a:r>
          </a:p>
          <a:p>
            <a:pPr fontAlgn="auto">
              <a:spcBef>
                <a:spcPts val="0"/>
              </a:spcBef>
              <a:spcAft>
                <a:spcPts val="0"/>
              </a:spcAft>
              <a:defRPr/>
            </a:pPr>
            <a:r>
              <a:rPr lang="ru-RU" dirty="0">
                <a:solidFill>
                  <a:schemeClr val="accent2">
                    <a:lumMod val="60000"/>
                    <a:lumOff val="40000"/>
                  </a:schemeClr>
                </a:solidFill>
                <a:latin typeface="+mn-lt"/>
              </a:rPr>
              <a:t>Они помогают ребенку увидеть свои успехи. К сожалению, ученику с </a:t>
            </a:r>
            <a:r>
              <a:rPr lang="ru-RU" dirty="0" err="1">
                <a:solidFill>
                  <a:schemeClr val="accent2">
                    <a:lumMod val="60000"/>
                    <a:lumOff val="40000"/>
                  </a:schemeClr>
                </a:solidFill>
                <a:latin typeface="+mn-lt"/>
              </a:rPr>
              <a:t>дисграфией</a:t>
            </a:r>
            <a:r>
              <a:rPr lang="ru-RU" dirty="0">
                <a:solidFill>
                  <a:schemeClr val="accent2">
                    <a:lumMod val="60000"/>
                    <a:lumOff val="40000"/>
                  </a:schemeClr>
                </a:solidFill>
                <a:latin typeface="+mn-lt"/>
              </a:rPr>
              <a:t> на уроке чаще приходится отмечать свои неудачи. Но ведь отметка –это вовсе не единственный результат, который дает учеба. Уверенность в своих силах, желание учится и работать над собой-вот то, что действительно пригодится в жизни.</a:t>
            </a:r>
          </a:p>
          <a:p>
            <a:pPr fontAlgn="auto">
              <a:spcBef>
                <a:spcPts val="0"/>
              </a:spcBef>
              <a:spcAft>
                <a:spcPts val="0"/>
              </a:spcAft>
              <a:defRPr/>
            </a:pPr>
            <a:r>
              <a:rPr lang="ru-RU" dirty="0">
                <a:solidFill>
                  <a:schemeClr val="accent2">
                    <a:lumMod val="60000"/>
                    <a:lumOff val="40000"/>
                  </a:schemeClr>
                </a:solidFill>
                <a:latin typeface="+mn-lt"/>
              </a:rPr>
              <a:t>Линейка достижений позволяет увидеть не столько улучшение успеваемости, но и те усилия, которые ученик приложил , и те знания, умения и навыки, которые им в результате приобретены.</a:t>
            </a:r>
          </a:p>
          <a:p>
            <a:pPr fontAlgn="auto">
              <a:spcBef>
                <a:spcPts val="0"/>
              </a:spcBef>
              <a:spcAft>
                <a:spcPts val="0"/>
              </a:spcAft>
              <a:defRPr/>
            </a:pPr>
            <a:r>
              <a:rPr lang="ru-RU" b="1" dirty="0">
                <a:solidFill>
                  <a:schemeClr val="accent2">
                    <a:lumMod val="75000"/>
                  </a:schemeClr>
                </a:solidFill>
                <a:latin typeface="+mn-lt"/>
              </a:rPr>
              <a:t>«Линейка достижений».</a:t>
            </a:r>
            <a:r>
              <a:rPr lang="ru-RU" dirty="0">
                <a:solidFill>
                  <a:schemeClr val="accent2">
                    <a:lumMod val="75000"/>
                  </a:schemeClr>
                </a:solidFill>
                <a:latin typeface="+mn-lt"/>
              </a:rPr>
              <a:t> </a:t>
            </a:r>
            <a:r>
              <a:rPr lang="ru-RU" dirty="0">
                <a:solidFill>
                  <a:schemeClr val="accent2">
                    <a:lumMod val="60000"/>
                    <a:lumOff val="40000"/>
                  </a:schemeClr>
                </a:solidFill>
                <a:latin typeface="+mn-lt"/>
              </a:rPr>
              <a:t>Логопед предлагает детям в конце занятия сделать от метки на линейках достижений.</a:t>
            </a:r>
          </a:p>
          <a:p>
            <a:pPr fontAlgn="auto">
              <a:spcBef>
                <a:spcPts val="0"/>
              </a:spcBef>
              <a:spcAft>
                <a:spcPts val="0"/>
              </a:spcAft>
              <a:defRPr/>
            </a:pPr>
            <a:r>
              <a:rPr lang="ru-RU" dirty="0">
                <a:solidFill>
                  <a:schemeClr val="accent2">
                    <a:lumMod val="60000"/>
                    <a:lumOff val="40000"/>
                  </a:schemeClr>
                </a:solidFill>
                <a:latin typeface="+mn-lt"/>
              </a:rPr>
              <a:t>Каждому ребенку дается карточка, например такого содержания:</a:t>
            </a:r>
          </a:p>
          <a:p>
            <a:pPr fontAlgn="auto">
              <a:spcBef>
                <a:spcPts val="0"/>
              </a:spcBef>
              <a:spcAft>
                <a:spcPts val="0"/>
              </a:spcAft>
              <a:defRPr/>
            </a:pPr>
            <a:r>
              <a:rPr lang="ru-RU" dirty="0">
                <a:solidFill>
                  <a:schemeClr val="accent2">
                    <a:lumMod val="60000"/>
                    <a:lumOff val="40000"/>
                  </a:schemeClr>
                </a:solidFill>
                <a:latin typeface="+mn-lt"/>
              </a:rPr>
              <a:t>Научился различать буквы Б и Д (по теме занятия)</a:t>
            </a:r>
          </a:p>
          <a:p>
            <a:pPr fontAlgn="auto">
              <a:spcBef>
                <a:spcPts val="0"/>
              </a:spcBef>
              <a:spcAft>
                <a:spcPts val="0"/>
              </a:spcAft>
              <a:defRPr/>
            </a:pPr>
            <a:r>
              <a:rPr lang="ru-RU" dirty="0">
                <a:solidFill>
                  <a:schemeClr val="accent2">
                    <a:lumMod val="60000"/>
                    <a:lumOff val="40000"/>
                  </a:schemeClr>
                </a:solidFill>
                <a:latin typeface="+mn-lt"/>
              </a:rPr>
              <a:t>Оценка от 0 до 5</a:t>
            </a:r>
          </a:p>
          <a:p>
            <a:pPr fontAlgn="auto">
              <a:spcBef>
                <a:spcPts val="0"/>
              </a:spcBef>
              <a:spcAft>
                <a:spcPts val="0"/>
              </a:spcAft>
              <a:defRPr/>
            </a:pPr>
            <a:r>
              <a:rPr lang="ru-RU" dirty="0">
                <a:solidFill>
                  <a:schemeClr val="accent2">
                    <a:lumMod val="60000"/>
                    <a:lumOff val="40000"/>
                  </a:schemeClr>
                </a:solidFill>
                <a:latin typeface="+mn-lt"/>
              </a:rPr>
              <a:t>Я старался</a:t>
            </a:r>
          </a:p>
          <a:p>
            <a:pPr fontAlgn="auto">
              <a:spcBef>
                <a:spcPts val="0"/>
              </a:spcBef>
              <a:spcAft>
                <a:spcPts val="0"/>
              </a:spcAft>
              <a:defRPr/>
            </a:pPr>
            <a:r>
              <a:rPr lang="ru-RU" dirty="0">
                <a:solidFill>
                  <a:schemeClr val="accent2">
                    <a:lumMod val="60000"/>
                    <a:lumOff val="40000"/>
                  </a:schemeClr>
                </a:solidFill>
                <a:latin typeface="+mn-lt"/>
              </a:rPr>
              <a:t>Оценка от 0 до 5</a:t>
            </a:r>
          </a:p>
          <a:p>
            <a:pPr fontAlgn="auto">
              <a:spcBef>
                <a:spcPts val="0"/>
              </a:spcBef>
              <a:spcAft>
                <a:spcPts val="0"/>
              </a:spcAft>
              <a:defRPr/>
            </a:pPr>
            <a:r>
              <a:rPr lang="ru-RU" dirty="0">
                <a:solidFill>
                  <a:schemeClr val="accent2">
                    <a:lumMod val="60000"/>
                    <a:lumOff val="40000"/>
                  </a:schemeClr>
                </a:solidFill>
                <a:latin typeface="+mn-lt"/>
              </a:rPr>
              <a:t>Какую оценку я сам себе поставлю</a:t>
            </a:r>
          </a:p>
          <a:p>
            <a:pPr fontAlgn="auto">
              <a:spcBef>
                <a:spcPts val="0"/>
              </a:spcBef>
              <a:spcAft>
                <a:spcPts val="0"/>
              </a:spcAft>
              <a:defRPr/>
            </a:pPr>
            <a:r>
              <a:rPr lang="ru-RU" dirty="0">
                <a:solidFill>
                  <a:schemeClr val="accent2">
                    <a:lumMod val="60000"/>
                    <a:lumOff val="40000"/>
                  </a:schemeClr>
                </a:solidFill>
                <a:latin typeface="+mn-lt"/>
              </a:rPr>
              <a:t>Оценка от 0 до </a:t>
            </a:r>
            <a:r>
              <a:rPr lang="ru-RU" dirty="0">
                <a:solidFill>
                  <a:schemeClr val="accent2"/>
                </a:solidFill>
                <a:latin typeface="+mn-lt"/>
              </a:rPr>
              <a:t>5  </a:t>
            </a:r>
            <a:r>
              <a:rPr lang="ru-RU" dirty="0">
                <a:latin typeface="+mn-lt"/>
              </a:rPr>
              <a:t>                         Критерии могут постоянно меняться.</a:t>
            </a:r>
          </a:p>
        </p:txBody>
      </p:sp>
      <p:pic>
        <p:nvPicPr>
          <p:cNvPr id="28674" name="Рисунок 1"/>
          <p:cNvPicPr>
            <a:picLocks noChangeAspect="1"/>
          </p:cNvPicPr>
          <p:nvPr/>
        </p:nvPicPr>
        <p:blipFill>
          <a:blip r:embed="rId2"/>
          <a:srcRect/>
          <a:stretch>
            <a:fillRect/>
          </a:stretch>
        </p:blipFill>
        <p:spPr bwMode="auto">
          <a:xfrm rot="808148">
            <a:off x="6640513" y="1281113"/>
            <a:ext cx="5170487" cy="38877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1963" y="319088"/>
            <a:ext cx="8596312" cy="5815012"/>
          </a:xfrm>
        </p:spPr>
        <p:txBody>
          <a:bodyPr rtlCol="0">
            <a:normAutofit/>
          </a:bodyPr>
          <a:lstStyle/>
          <a:p>
            <a:pPr marL="0" indent="0" algn="ctr" fontAlgn="auto">
              <a:spcAft>
                <a:spcPts val="0"/>
              </a:spcAft>
              <a:buFont typeface="Wingdings 3" charset="2"/>
              <a:buNone/>
              <a:defRPr/>
            </a:pPr>
            <a:r>
              <a:rPr lang="ru-RU" sz="2400" dirty="0" smtClean="0">
                <a:solidFill>
                  <a:schemeClr val="accent2">
                    <a:lumMod val="75000"/>
                  </a:schemeClr>
                </a:solidFill>
              </a:rPr>
              <a:t>Образец карты самонаблюдения</a:t>
            </a:r>
          </a:p>
          <a:p>
            <a:pPr marL="0" indent="0" algn="ctr" fontAlgn="auto">
              <a:spcAft>
                <a:spcPts val="0"/>
              </a:spcAft>
              <a:buFont typeface="Wingdings 3" charset="2"/>
              <a:buNone/>
              <a:defRPr/>
            </a:pPr>
            <a:r>
              <a:rPr lang="ru-RU" sz="2400" dirty="0" smtClean="0">
                <a:solidFill>
                  <a:schemeClr val="accent2">
                    <a:lumMod val="60000"/>
                    <a:lumOff val="40000"/>
                  </a:schemeClr>
                </a:solidFill>
              </a:rPr>
              <a:t>Я на занятии</a:t>
            </a:r>
          </a:p>
          <a:p>
            <a:pPr marL="0" indent="0" fontAlgn="auto">
              <a:spcAft>
                <a:spcPts val="0"/>
              </a:spcAft>
              <a:buFont typeface="Wingdings 3" charset="2"/>
              <a:buNone/>
              <a:defRPr/>
            </a:pPr>
            <a:r>
              <a:rPr lang="ru-RU" sz="2400" dirty="0" smtClean="0">
                <a:solidFill>
                  <a:schemeClr val="accent2">
                    <a:lumMod val="60000"/>
                    <a:lumOff val="40000"/>
                  </a:schemeClr>
                </a:solidFill>
              </a:rPr>
              <a:t>Старался писать без ошибок</a:t>
            </a:r>
          </a:p>
          <a:p>
            <a:pPr marL="0" indent="0" fontAlgn="auto">
              <a:spcAft>
                <a:spcPts val="0"/>
              </a:spcAft>
              <a:buFont typeface="Wingdings 3" charset="2"/>
              <a:buNone/>
              <a:defRPr/>
            </a:pPr>
            <a:r>
              <a:rPr lang="ru-RU" sz="2400" dirty="0" smtClean="0">
                <a:solidFill>
                  <a:schemeClr val="accent2">
                    <a:lumMod val="60000"/>
                    <a:lumOff val="40000"/>
                  </a:schemeClr>
                </a:solidFill>
              </a:rPr>
              <a:t>Проверял свою работу</a:t>
            </a:r>
          </a:p>
          <a:p>
            <a:pPr marL="0" indent="0" fontAlgn="auto">
              <a:spcAft>
                <a:spcPts val="0"/>
              </a:spcAft>
              <a:buFont typeface="Wingdings 3" charset="2"/>
              <a:buNone/>
              <a:defRPr/>
            </a:pPr>
            <a:r>
              <a:rPr lang="ru-RU" sz="2400" dirty="0" smtClean="0">
                <a:solidFill>
                  <a:schemeClr val="accent2">
                    <a:lumMod val="60000"/>
                    <a:lumOff val="40000"/>
                  </a:schemeClr>
                </a:solidFill>
              </a:rPr>
              <a:t>Следил за осанкой и правильной посадкой</a:t>
            </a:r>
          </a:p>
          <a:p>
            <a:pPr marL="0" indent="0" fontAlgn="auto">
              <a:spcAft>
                <a:spcPts val="0"/>
              </a:spcAft>
              <a:buFont typeface="Wingdings 3" charset="2"/>
              <a:buNone/>
              <a:defRPr/>
            </a:pPr>
            <a:r>
              <a:rPr lang="ru-RU" sz="2400" dirty="0" smtClean="0">
                <a:solidFill>
                  <a:schemeClr val="accent2">
                    <a:lumMod val="60000"/>
                    <a:lumOff val="40000"/>
                  </a:schemeClr>
                </a:solidFill>
              </a:rPr>
              <a:t>Работал внимательно</a:t>
            </a:r>
          </a:p>
          <a:p>
            <a:pPr marL="0" indent="0" fontAlgn="auto">
              <a:spcAft>
                <a:spcPts val="0"/>
              </a:spcAft>
              <a:buFont typeface="Wingdings 3" charset="2"/>
              <a:buNone/>
              <a:defRPr/>
            </a:pPr>
            <a:r>
              <a:rPr lang="ru-RU" sz="2400" dirty="0" smtClean="0">
                <a:solidFill>
                  <a:schemeClr val="accent2">
                    <a:lumMod val="60000"/>
                    <a:lumOff val="40000"/>
                  </a:schemeClr>
                </a:solidFill>
              </a:rPr>
              <a:t>Писал аккуратно разборчиво</a:t>
            </a:r>
          </a:p>
          <a:p>
            <a:pPr marL="0" indent="0" fontAlgn="auto">
              <a:spcAft>
                <a:spcPts val="0"/>
              </a:spcAft>
              <a:buFont typeface="Wingdings 3" charset="2"/>
              <a:buNone/>
              <a:defRPr/>
            </a:pPr>
            <a:r>
              <a:rPr lang="ru-RU" sz="2400" dirty="0" smtClean="0">
                <a:solidFill>
                  <a:schemeClr val="accent2">
                    <a:lumMod val="60000"/>
                    <a:lumOff val="40000"/>
                  </a:schemeClr>
                </a:solidFill>
              </a:rPr>
              <a:t>Соблюдал чистоту и порядок в тетради</a:t>
            </a:r>
          </a:p>
          <a:p>
            <a:pPr marL="0" indent="0" fontAlgn="auto">
              <a:spcAft>
                <a:spcPts val="0"/>
              </a:spcAft>
              <a:buFont typeface="Wingdings 3" charset="2"/>
              <a:buNone/>
              <a:defRPr/>
            </a:pPr>
            <a:r>
              <a:rPr lang="ru-RU" sz="2400" dirty="0" smtClean="0">
                <a:solidFill>
                  <a:schemeClr val="accent2">
                    <a:lumMod val="60000"/>
                    <a:lumOff val="40000"/>
                  </a:schemeClr>
                </a:solidFill>
              </a:rPr>
              <a:t>Соблюдал дисциплину</a:t>
            </a:r>
          </a:p>
          <a:p>
            <a:pPr marL="0" indent="0" fontAlgn="auto">
              <a:spcAft>
                <a:spcPts val="0"/>
              </a:spcAft>
              <a:buFont typeface="Wingdings 3" charset="2"/>
              <a:buNone/>
              <a:defRPr/>
            </a:pPr>
            <a:r>
              <a:rPr lang="ru-RU" sz="2400" dirty="0" smtClean="0">
                <a:solidFill>
                  <a:schemeClr val="accent2">
                    <a:lumMod val="60000"/>
                    <a:lumOff val="40000"/>
                  </a:schemeClr>
                </a:solidFill>
              </a:rPr>
              <a:t>Работал активно, поднимал руку.</a:t>
            </a:r>
          </a:p>
          <a:p>
            <a:pPr marL="0" indent="0" fontAlgn="auto">
              <a:spcAft>
                <a:spcPts val="0"/>
              </a:spcAft>
              <a:buFont typeface="Wingdings 3" charset="2"/>
              <a:buNone/>
              <a:defRPr/>
            </a:pPr>
            <a:r>
              <a:rPr lang="ru-RU" sz="2400" dirty="0">
                <a:solidFill>
                  <a:schemeClr val="accent2">
                    <a:lumMod val="60000"/>
                    <a:lumOff val="40000"/>
                  </a:schemeClr>
                </a:solidFill>
              </a:rPr>
              <a:t> </a:t>
            </a:r>
            <a:r>
              <a:rPr lang="ru-RU" sz="2400" dirty="0" smtClean="0">
                <a:solidFill>
                  <a:schemeClr val="accent2">
                    <a:lumMod val="60000"/>
                    <a:lumOff val="40000"/>
                  </a:schemeClr>
                </a:solidFill>
              </a:rPr>
              <a:t>ученик ставит себе «+» или « - ».</a:t>
            </a:r>
            <a:endParaRPr lang="ru-RU" sz="2400" dirty="0">
              <a:solidFill>
                <a:schemeClr val="accent2">
                  <a:lumMod val="60000"/>
                  <a:lumOff val="40000"/>
                </a:schemeClr>
              </a:solidFill>
            </a:endParaRPr>
          </a:p>
        </p:txBody>
      </p:sp>
      <p:pic>
        <p:nvPicPr>
          <p:cNvPr id="29698" name="Рисунок 3"/>
          <p:cNvPicPr>
            <a:picLocks noChangeAspect="1"/>
          </p:cNvPicPr>
          <p:nvPr/>
        </p:nvPicPr>
        <p:blipFill>
          <a:blip r:embed="rId2"/>
          <a:srcRect/>
          <a:stretch>
            <a:fillRect/>
          </a:stretch>
        </p:blipFill>
        <p:spPr bwMode="auto">
          <a:xfrm rot="545811">
            <a:off x="6661150" y="2447925"/>
            <a:ext cx="3602038" cy="27003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8300" y="228600"/>
            <a:ext cx="8915400" cy="6248400"/>
          </a:xfrm>
        </p:spPr>
        <p:txBody>
          <a:bodyPr rtlCol="0">
            <a:normAutofit/>
          </a:bodyPr>
          <a:lstStyle/>
          <a:p>
            <a:pPr marL="0" indent="0" fontAlgn="auto">
              <a:spcAft>
                <a:spcPts val="0"/>
              </a:spcAft>
              <a:buFont typeface="Wingdings 3" charset="2"/>
              <a:buNone/>
              <a:defRPr/>
            </a:pPr>
            <a:endParaRPr lang="ru-RU" dirty="0" smtClean="0">
              <a:solidFill>
                <a:schemeClr val="tx1">
                  <a:lumMod val="75000"/>
                  <a:lumOff val="25000"/>
                </a:schemeClr>
              </a:solidFill>
            </a:endParaRPr>
          </a:p>
          <a:p>
            <a:pPr marL="0" indent="0" algn="ctr" fontAlgn="auto">
              <a:spcAft>
                <a:spcPts val="0"/>
              </a:spcAft>
              <a:buFont typeface="Wingdings 3" charset="2"/>
              <a:buNone/>
              <a:defRPr/>
            </a:pPr>
            <a:r>
              <a:rPr lang="ru-RU" sz="2800" dirty="0" smtClean="0">
                <a:solidFill>
                  <a:schemeClr val="accent2">
                    <a:lumMod val="60000"/>
                    <a:lumOff val="40000"/>
                  </a:schemeClr>
                </a:solidFill>
              </a:rPr>
              <a:t>«Лесенка успеха»</a:t>
            </a:r>
          </a:p>
          <a:p>
            <a:pPr marL="0" indent="0" fontAlgn="auto">
              <a:spcAft>
                <a:spcPts val="0"/>
              </a:spcAft>
              <a:buFont typeface="Wingdings 3" charset="2"/>
              <a:buNone/>
              <a:defRPr/>
            </a:pPr>
            <a:r>
              <a:rPr lang="ru-RU" sz="2800" dirty="0" smtClean="0">
                <a:solidFill>
                  <a:schemeClr val="accent2">
                    <a:lumMod val="60000"/>
                    <a:lumOff val="40000"/>
                  </a:schemeClr>
                </a:solidFill>
              </a:rPr>
              <a:t>Завершив выполнение какого-либо письменного задания, ученики рисуют карандашом лесенку из 3 ступенек. Логопед просит , чтобы каждый  из детей сам оценил успешность выполнения этого задания, нарисовав на одной из ступенек  лесенки человечка - себя. Если ученик считает, что был внимательным, старательным и сдает работу без ошибок, то рисует себя на верхней ступеньке. Лесенка успеха позволяет узнать на сколько объективно дети оценивают свое письмо.</a:t>
            </a:r>
            <a:endParaRPr lang="ru-RU" sz="2800" dirty="0">
              <a:solidFill>
                <a:schemeClr val="accent2">
                  <a:lumMod val="60000"/>
                  <a:lumOff val="4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400" y="292100"/>
            <a:ext cx="6248400" cy="5164138"/>
          </a:xfrm>
          <a:prstGeom prst="rect">
            <a:avLst/>
          </a:prstGeom>
        </p:spPr>
        <p:txBody>
          <a:bodyPr>
            <a:spAutoFit/>
          </a:bodyPr>
          <a:lstStyle/>
          <a:p>
            <a:pPr>
              <a:lnSpc>
                <a:spcPct val="107000"/>
              </a:lnSpc>
              <a:spcAft>
                <a:spcPts val="750"/>
              </a:spcAft>
            </a:pPr>
            <a:r>
              <a:rPr lang="ru-RU" sz="2800" i="1">
                <a:solidFill>
                  <a:srgbClr val="94DE61"/>
                </a:solidFill>
                <a:latin typeface="Helvetica" pitchFamily="34" charset="0"/>
                <a:cs typeface="Times New Roman" pitchFamily="18" charset="0"/>
              </a:rPr>
              <a:t>На общем фоне положительного отношения к школе И.П. Ушакова отмечает, что в большинстве своём их привлекают не учебный процесс, не серьёзная учебная деятельность, а совершенно другие стороны учебного процесса: </a:t>
            </a:r>
            <a:r>
              <a:rPr lang="ru-RU" sz="2800" b="1" i="1">
                <a:solidFill>
                  <a:srgbClr val="94DE61"/>
                </a:solidFill>
                <a:latin typeface="Helvetica" pitchFamily="34" charset="0"/>
                <a:cs typeface="Times New Roman" pitchFamily="18" charset="0"/>
              </a:rPr>
              <a:t>внешняя школьная обстановка, школьные принадлежности, игры с товарищами и т.д.</a:t>
            </a:r>
            <a:endParaRPr lang="ru-RU" sz="2800" b="1">
              <a:solidFill>
                <a:srgbClr val="94DE61"/>
              </a:solidFill>
              <a:latin typeface="Calibri" pitchFamily="34" charset="0"/>
              <a:ea typeface="Calibri" pitchFamily="34" charset="0"/>
              <a:cs typeface="Times New Roman" pitchFamily="18" charset="0"/>
            </a:endParaRPr>
          </a:p>
        </p:txBody>
      </p:sp>
      <p:pic>
        <p:nvPicPr>
          <p:cNvPr id="31746" name="Рисунок 1"/>
          <p:cNvPicPr>
            <a:picLocks noChangeAspect="1"/>
          </p:cNvPicPr>
          <p:nvPr/>
        </p:nvPicPr>
        <p:blipFill>
          <a:blip r:embed="rId2"/>
          <a:srcRect/>
          <a:stretch>
            <a:fillRect/>
          </a:stretch>
        </p:blipFill>
        <p:spPr bwMode="auto">
          <a:xfrm>
            <a:off x="6372225" y="484188"/>
            <a:ext cx="4276725" cy="5702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5600" y="393700"/>
            <a:ext cx="8788400" cy="5078413"/>
          </a:xfrm>
          <a:prstGeom prst="rect">
            <a:avLst/>
          </a:prstGeom>
        </p:spPr>
        <p:txBody>
          <a:bodyPr>
            <a:spAutoFit/>
          </a:bodyPr>
          <a:lstStyle/>
          <a:p>
            <a:r>
              <a:rPr lang="ru-RU" sz="3600" b="1">
                <a:solidFill>
                  <a:srgbClr val="94DE61"/>
                </a:solidFill>
                <a:latin typeface="Helvetica" pitchFamily="34" charset="0"/>
                <a:cs typeface="Times New Roman" pitchFamily="18" charset="0"/>
              </a:rPr>
              <a:t>Надеяться на то, что учебная мотивация возникнет сама по себе, стихийно, не приходится. Это требует от педагога большой подготовительной работы к уроку и напряженного труда во время его проведения, глубокого понимания особенностей развития каждого ученика.</a:t>
            </a:r>
            <a:r>
              <a:rPr lang="ru-RU" sz="3600">
                <a:solidFill>
                  <a:srgbClr val="94DE61"/>
                </a:solidFill>
                <a:latin typeface="Helvetica" pitchFamily="34" charset="0"/>
                <a:cs typeface="Times New Roman" pitchFamily="18" charset="0"/>
              </a:rPr>
              <a:t> </a:t>
            </a:r>
            <a:endParaRPr lang="ru-RU" sz="3600">
              <a:solidFill>
                <a:srgbClr val="94DE61"/>
              </a:solidFill>
              <a:latin typeface="Trebuchet MS"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6100" y="508000"/>
            <a:ext cx="5918200" cy="5427663"/>
          </a:xfrm>
          <a:prstGeom prst="rect">
            <a:avLst/>
          </a:prstGeom>
        </p:spPr>
        <p:txBody>
          <a:bodyPr>
            <a:spAutoFit/>
          </a:bodyPr>
          <a:lstStyle/>
          <a:p>
            <a:pPr>
              <a:lnSpc>
                <a:spcPct val="107000"/>
              </a:lnSpc>
              <a:spcAft>
                <a:spcPts val="750"/>
              </a:spcAft>
            </a:pPr>
            <a:r>
              <a:rPr lang="ru-RU" sz="4000" b="1">
                <a:solidFill>
                  <a:srgbClr val="94DE61"/>
                </a:solidFill>
                <a:latin typeface="Helvetica" pitchFamily="34" charset="0"/>
                <a:cs typeface="Times New Roman" pitchFamily="18" charset="0"/>
              </a:rPr>
              <a:t>Нужно использовать любую возможность, чтобы на уроке каждый ученик получил поддержку словом педагога, взглядом или прикосновением.</a:t>
            </a:r>
            <a:endParaRPr lang="ru-RU" sz="4000">
              <a:solidFill>
                <a:srgbClr val="94DE61"/>
              </a:solidFill>
              <a:latin typeface="Calibri" pitchFamily="34" charset="0"/>
              <a:ea typeface="Calibri" pitchFamily="34" charset="0"/>
              <a:cs typeface="Times New Roman" pitchFamily="18" charset="0"/>
            </a:endParaRPr>
          </a:p>
        </p:txBody>
      </p:sp>
      <p:pic>
        <p:nvPicPr>
          <p:cNvPr id="33794" name="Рисунок 1"/>
          <p:cNvPicPr>
            <a:picLocks noChangeAspect="1"/>
          </p:cNvPicPr>
          <p:nvPr/>
        </p:nvPicPr>
        <p:blipFill>
          <a:blip r:embed="rId2"/>
          <a:srcRect/>
          <a:stretch>
            <a:fillRect/>
          </a:stretch>
        </p:blipFill>
        <p:spPr bwMode="auto">
          <a:xfrm>
            <a:off x="6997700" y="952500"/>
            <a:ext cx="3952875" cy="5270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5600" y="457200"/>
            <a:ext cx="8969375" cy="5572125"/>
          </a:xfrm>
        </p:spPr>
        <p:txBody>
          <a:bodyPr rtlCol="0">
            <a:noAutofit/>
          </a:bodyPr>
          <a:lstStyle/>
          <a:p>
            <a:pPr marL="0" indent="0" fontAlgn="auto">
              <a:spcAft>
                <a:spcPts val="0"/>
              </a:spcAft>
              <a:buFont typeface="Wingdings 3" charset="2"/>
              <a:buNone/>
              <a:defRPr/>
            </a:pPr>
            <a:r>
              <a:rPr lang="ru-RU" sz="2800" b="1" dirty="0">
                <a:solidFill>
                  <a:schemeClr val="accent2">
                    <a:lumMod val="60000"/>
                    <a:lumOff val="40000"/>
                  </a:schemeClr>
                </a:solidFill>
              </a:rPr>
              <a:t>Использовать средство: игровых ситуаций на уроке. Создание игровой атмосферы на уроке развивает активность учащихся, снимает усталость, позволяет удерживать внимание детей на уроке, активизирует словарный запас, расширяется их кругозор, развивается фантазия, воспитываются нравственные качества. А самое главное – ни одного невнимательного ребенка на уроке! Всем интересно. Играя, дети непроизвольно закрепляют, навыки счета, математические знания, запоминают небольшие рассказы, пересказывают по </a:t>
            </a:r>
            <a:r>
              <a:rPr lang="ru-RU" sz="2800" b="1" dirty="0" smtClean="0">
                <a:solidFill>
                  <a:schemeClr val="accent2">
                    <a:lumMod val="60000"/>
                    <a:lumOff val="40000"/>
                  </a:schemeClr>
                </a:solidFill>
              </a:rPr>
              <a:t>ролям.</a:t>
            </a:r>
            <a:endParaRPr lang="ru-RU" sz="2800" dirty="0">
              <a:solidFill>
                <a:schemeClr val="accent2">
                  <a:lumMod val="60000"/>
                  <a:lumOff val="4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03700" y="977900"/>
            <a:ext cx="4953000" cy="4833938"/>
          </a:xfrm>
          <a:prstGeom prst="rect">
            <a:avLst/>
          </a:prstGeom>
        </p:spPr>
        <p:txBody>
          <a:bodyPr>
            <a:spAutoFit/>
          </a:bodyPr>
          <a:lstStyle/>
          <a:p>
            <a:pPr>
              <a:lnSpc>
                <a:spcPct val="107000"/>
              </a:lnSpc>
              <a:spcAft>
                <a:spcPts val="750"/>
              </a:spcAft>
            </a:pPr>
            <a:r>
              <a:rPr lang="ru-RU" sz="3600" b="1">
                <a:solidFill>
                  <a:srgbClr val="94DE61"/>
                </a:solidFill>
                <a:latin typeface="Helvetica" pitchFamily="34" charset="0"/>
                <a:cs typeface="Times New Roman" pitchFamily="18" charset="0"/>
              </a:rPr>
              <a:t>Использование разнообразных видов стимуляции: похвала, моральное поощрение, ситуация успеха, опережающее поощрение</a:t>
            </a:r>
            <a:r>
              <a:rPr lang="ru-RU" sz="3600" b="1">
                <a:solidFill>
                  <a:srgbClr val="333333"/>
                </a:solidFill>
                <a:latin typeface="Helvetica" pitchFamily="34" charset="0"/>
                <a:cs typeface="Times New Roman" pitchFamily="18" charset="0"/>
              </a:rPr>
              <a:t>.</a:t>
            </a:r>
            <a:endParaRPr lang="ru-RU" sz="3600">
              <a:latin typeface="Calibri" pitchFamily="34" charset="0"/>
              <a:ea typeface="Calibri" pitchFamily="34" charset="0"/>
              <a:cs typeface="Times New Roman" pitchFamily="18" charset="0"/>
            </a:endParaRPr>
          </a:p>
        </p:txBody>
      </p:sp>
      <p:pic>
        <p:nvPicPr>
          <p:cNvPr id="35842" name="Рисунок 2"/>
          <p:cNvPicPr>
            <a:picLocks noChangeAspect="1"/>
          </p:cNvPicPr>
          <p:nvPr/>
        </p:nvPicPr>
        <p:blipFill>
          <a:blip r:embed="rId2"/>
          <a:srcRect/>
          <a:stretch>
            <a:fillRect/>
          </a:stretch>
        </p:blipFill>
        <p:spPr bwMode="auto">
          <a:xfrm rot="-342671">
            <a:off x="660400" y="1404938"/>
            <a:ext cx="2813050" cy="37512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1800" y="546100"/>
            <a:ext cx="8842375" cy="5495925"/>
          </a:xfrm>
        </p:spPr>
        <p:txBody>
          <a:bodyPr rtlCol="0">
            <a:noAutofit/>
          </a:bodyPr>
          <a:lstStyle/>
          <a:p>
            <a:pPr marL="0" indent="0" fontAlgn="auto">
              <a:spcAft>
                <a:spcPts val="0"/>
              </a:spcAft>
              <a:buFont typeface="Wingdings 3" charset="2"/>
              <a:buNone/>
              <a:defRPr/>
            </a:pPr>
            <a:r>
              <a:rPr lang="ru-RU" sz="2800" i="1" dirty="0">
                <a:solidFill>
                  <a:schemeClr val="accent2">
                    <a:lumMod val="60000"/>
                    <a:lumOff val="40000"/>
                  </a:schemeClr>
                </a:solidFill>
              </a:rPr>
              <a:t>Очень важно похвалить ребенка с утра, и как можно раньше. Это аванс на весь долгий и трудный день. Например: </a:t>
            </a:r>
            <a:r>
              <a:rPr lang="ru-RU" sz="2800" i="1" dirty="0" smtClean="0">
                <a:solidFill>
                  <a:schemeClr val="accent2">
                    <a:lumMod val="60000"/>
                    <a:lumOff val="40000"/>
                  </a:schemeClr>
                </a:solidFill>
              </a:rPr>
              <a:t> </a:t>
            </a:r>
            <a:r>
              <a:rPr lang="ru-RU" sz="2800" i="1" dirty="0">
                <a:solidFill>
                  <a:schemeClr val="accent2">
                    <a:lumMod val="60000"/>
                    <a:lumOff val="40000"/>
                  </a:schemeClr>
                </a:solidFill>
              </a:rPr>
              <a:t>Ты это сможешь! Ты это почти можешь! </a:t>
            </a:r>
            <a:r>
              <a:rPr lang="ru-RU" sz="2800" i="1" dirty="0" smtClean="0">
                <a:solidFill>
                  <a:schemeClr val="accent2">
                    <a:lumMod val="60000"/>
                    <a:lumOff val="40000"/>
                  </a:schemeClr>
                </a:solidFill>
              </a:rPr>
              <a:t>У тебя все получится!</a:t>
            </a:r>
          </a:p>
          <a:p>
            <a:pPr marL="0" indent="0" fontAlgn="auto">
              <a:spcAft>
                <a:spcPts val="0"/>
              </a:spcAft>
              <a:buFont typeface="Wingdings 3" charset="2"/>
              <a:buNone/>
              <a:defRPr/>
            </a:pPr>
            <a:r>
              <a:rPr lang="ru-RU" sz="2800" i="1" dirty="0" smtClean="0">
                <a:solidFill>
                  <a:schemeClr val="accent2">
                    <a:lumMod val="60000"/>
                    <a:lumOff val="40000"/>
                  </a:schemeClr>
                </a:solidFill>
              </a:rPr>
              <a:t>Для </a:t>
            </a:r>
            <a:r>
              <a:rPr lang="ru-RU" sz="2800" i="1" dirty="0">
                <a:solidFill>
                  <a:schemeClr val="accent2">
                    <a:lumMod val="60000"/>
                    <a:lumOff val="40000"/>
                  </a:schemeClr>
                </a:solidFill>
              </a:rPr>
              <a:t>формирования активности школьника можно использовать словесное внушение, в частности, чувства должного отношения к учению, к школе. Учитель должен так организовать учебную деятельность школьников, чтобы она стала для них не просто обязанностью, а радостью познания мира. </a:t>
            </a:r>
            <a:r>
              <a:rPr lang="ru-RU" sz="2800" i="1" dirty="0" smtClean="0">
                <a:solidFill>
                  <a:schemeClr val="accent2">
                    <a:lumMod val="60000"/>
                    <a:lumOff val="40000"/>
                  </a:schemeClr>
                </a:solidFill>
              </a:rPr>
              <a:t>Широко </a:t>
            </a:r>
            <a:r>
              <a:rPr lang="ru-RU" sz="2800" i="1" dirty="0">
                <a:solidFill>
                  <a:schemeClr val="accent2">
                    <a:lumMod val="60000"/>
                    <a:lumOff val="40000"/>
                  </a:schemeClr>
                </a:solidFill>
              </a:rPr>
              <a:t>использовать интегрированные уроки и совершенствовать наглядно-дидактическое сопровождение.</a:t>
            </a:r>
            <a:endParaRPr lang="ru-RU" sz="2800" dirty="0">
              <a:solidFill>
                <a:schemeClr val="accent2">
                  <a:lumMod val="60000"/>
                  <a:lumOff val="40000"/>
                </a:schemeClr>
              </a:solidFill>
            </a:endParaRPr>
          </a:p>
          <a:p>
            <a:pPr fontAlgn="auto">
              <a:spcAft>
                <a:spcPts val="0"/>
              </a:spcAft>
              <a:buFont typeface="Wingdings 3" charset="2"/>
              <a:buChar char=""/>
              <a:defRPr/>
            </a:pPr>
            <a:endParaRPr lang="ru-RU" sz="2400"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7700" y="736600"/>
            <a:ext cx="8928100" cy="5440363"/>
          </a:xfrm>
        </p:spPr>
        <p:txBody>
          <a:bodyPr rtlCol="0">
            <a:normAutofit/>
          </a:bodyPr>
          <a:lstStyle/>
          <a:p>
            <a:pPr marL="0" indent="0" algn="ctr" fontAlgn="auto">
              <a:spcAft>
                <a:spcPts val="0"/>
              </a:spcAft>
              <a:buFont typeface="Wingdings 3" charset="2"/>
              <a:buNone/>
              <a:defRPr/>
            </a:pPr>
            <a:r>
              <a:rPr lang="ru-RU" sz="3200" b="1" dirty="0">
                <a:solidFill>
                  <a:srgbClr val="92D050"/>
                </a:solidFill>
              </a:rPr>
              <a:t>Учебная мотивация определяется как </a:t>
            </a:r>
            <a:r>
              <a:rPr lang="ru-RU" sz="3200" b="1" dirty="0">
                <a:solidFill>
                  <a:schemeClr val="accent2">
                    <a:lumMod val="75000"/>
                  </a:schemeClr>
                </a:solidFill>
              </a:rPr>
              <a:t>частный вид мотивации</a:t>
            </a:r>
            <a:r>
              <a:rPr lang="ru-RU" sz="3200" b="1" dirty="0">
                <a:solidFill>
                  <a:srgbClr val="92D050"/>
                </a:solidFill>
              </a:rPr>
              <a:t>, включенный в деятельность учения</a:t>
            </a:r>
            <a:r>
              <a:rPr lang="ru-RU" sz="3200" b="1" dirty="0" smtClean="0">
                <a:solidFill>
                  <a:srgbClr val="92D050"/>
                </a:solidFill>
              </a:rPr>
              <a:t>.</a:t>
            </a:r>
          </a:p>
          <a:p>
            <a:pPr marL="0" indent="0" algn="ctr" fontAlgn="auto">
              <a:spcAft>
                <a:spcPts val="0"/>
              </a:spcAft>
              <a:buFont typeface="Wingdings 3" charset="2"/>
              <a:buNone/>
              <a:defRPr/>
            </a:pPr>
            <a:endParaRPr lang="ru-RU" sz="2800" b="1" dirty="0">
              <a:solidFill>
                <a:schemeClr val="accent6">
                  <a:lumMod val="75000"/>
                </a:schemeClr>
              </a:solidFill>
            </a:endParaRPr>
          </a:p>
          <a:p>
            <a:pPr algn="just" fontAlgn="auto">
              <a:spcAft>
                <a:spcPts val="0"/>
              </a:spcAft>
              <a:buFont typeface="Wingdings 3" charset="2"/>
              <a:buChar char=""/>
              <a:defRPr/>
            </a:pPr>
            <a:r>
              <a:rPr lang="ru-RU" sz="2800" dirty="0" smtClean="0">
                <a:solidFill>
                  <a:schemeClr val="accent6">
                    <a:lumMod val="75000"/>
                  </a:schemeClr>
                </a:solidFill>
              </a:rPr>
              <a:t>«В </a:t>
            </a:r>
            <a:r>
              <a:rPr lang="ru-RU" sz="2800" dirty="0">
                <a:solidFill>
                  <a:schemeClr val="accent6">
                    <a:lumMod val="75000"/>
                  </a:schemeClr>
                </a:solidFill>
              </a:rPr>
              <a:t>общепсихологическом контексте мотивация представляет собой совокупность, систему психологически разнородных факторов, </a:t>
            </a:r>
            <a:r>
              <a:rPr lang="ru-RU" sz="2800" dirty="0" smtClean="0">
                <a:solidFill>
                  <a:schemeClr val="accent6">
                    <a:lumMod val="75000"/>
                  </a:schemeClr>
                </a:solidFill>
              </a:rPr>
              <a:t> поведения </a:t>
            </a:r>
            <a:r>
              <a:rPr lang="ru-RU" sz="2800" dirty="0">
                <a:solidFill>
                  <a:schemeClr val="accent6">
                    <a:lumMod val="75000"/>
                  </a:schemeClr>
                </a:solidFill>
              </a:rPr>
              <a:t>и </a:t>
            </a:r>
            <a:r>
              <a:rPr lang="ru-RU" sz="2800" dirty="0" smtClean="0">
                <a:solidFill>
                  <a:schemeClr val="accent6">
                    <a:lumMod val="75000"/>
                  </a:schemeClr>
                </a:solidFill>
              </a:rPr>
              <a:t>деятельности человека» </a:t>
            </a:r>
            <a:r>
              <a:rPr lang="ru-RU" sz="2800" dirty="0">
                <a:solidFill>
                  <a:schemeClr val="accent6">
                    <a:lumMod val="75000"/>
                  </a:schemeClr>
                </a:solidFill>
              </a:rPr>
              <a:t>(Л. И. </a:t>
            </a:r>
            <a:r>
              <a:rPr lang="ru-RU" sz="2800" dirty="0" err="1" smtClean="0">
                <a:solidFill>
                  <a:schemeClr val="accent6">
                    <a:lumMod val="75000"/>
                  </a:schemeClr>
                </a:solidFill>
              </a:rPr>
              <a:t>Божович</a:t>
            </a:r>
            <a:r>
              <a:rPr lang="ru-RU" sz="2800" dirty="0" smtClean="0">
                <a:solidFill>
                  <a:schemeClr val="accent6">
                    <a:lumMod val="75000"/>
                  </a:schemeClr>
                </a:solidFill>
              </a:rPr>
              <a:t>).</a:t>
            </a:r>
            <a:endParaRPr lang="ru-RU" sz="2800" dirty="0">
              <a:solidFill>
                <a:schemeClr val="accent6">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5100" y="292100"/>
            <a:ext cx="6235700" cy="6261100"/>
          </a:xfrm>
        </p:spPr>
        <p:txBody>
          <a:bodyPr rtlCol="0">
            <a:normAutofit fontScale="92500"/>
          </a:bodyPr>
          <a:lstStyle/>
          <a:p>
            <a:pPr marL="0" indent="0" fontAlgn="auto">
              <a:spcAft>
                <a:spcPts val="0"/>
              </a:spcAft>
              <a:buFont typeface="Wingdings 3" charset="2"/>
              <a:buNone/>
              <a:defRPr/>
            </a:pPr>
            <a:r>
              <a:rPr lang="ru-RU" sz="2400" b="1" dirty="0">
                <a:solidFill>
                  <a:schemeClr val="accent2">
                    <a:lumMod val="60000"/>
                    <a:lumOff val="40000"/>
                  </a:schemeClr>
                </a:solidFill>
              </a:rPr>
              <a:t>Учебная деятельность детей с ограниченными возможностями здоровья формируется по тем же законам, что и у обычных детей, и осуществляется на протяжении всего обучения ребенка в школе. Она сложна по своей структуре и требует специального формирования. Положительное отношение к учению у учащихся с ОВЗ может побуждаться следующими группами мотивов: интерес к школьной обстановке, личность учителя, различные виды оценки, подготовка к будущей работе, интерес к изучаемому материалу или получению знаний, интерес к процессу учебного труда, привычка выполнять предъявляемые школой и учителем требования и др.</a:t>
            </a:r>
            <a:endParaRPr lang="ru-RU" sz="2400" dirty="0">
              <a:solidFill>
                <a:schemeClr val="accent2">
                  <a:lumMod val="60000"/>
                  <a:lumOff val="40000"/>
                </a:schemeClr>
              </a:solidFill>
            </a:endParaRPr>
          </a:p>
        </p:txBody>
      </p:sp>
      <p:pic>
        <p:nvPicPr>
          <p:cNvPr id="37890" name="Рисунок 1"/>
          <p:cNvPicPr>
            <a:picLocks noChangeAspect="1"/>
          </p:cNvPicPr>
          <p:nvPr/>
        </p:nvPicPr>
        <p:blipFill>
          <a:blip r:embed="rId2"/>
          <a:srcRect/>
          <a:stretch>
            <a:fillRect/>
          </a:stretch>
        </p:blipFill>
        <p:spPr bwMode="auto">
          <a:xfrm>
            <a:off x="6908800" y="469900"/>
            <a:ext cx="4133850" cy="5511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0438" y="1665288"/>
            <a:ext cx="8596313" cy="3881437"/>
          </a:xfrm>
        </p:spPr>
        <p:txBody>
          <a:bodyPr rtlCol="0">
            <a:normAutofit/>
          </a:bodyPr>
          <a:lstStyle/>
          <a:p>
            <a:pPr marL="0" indent="0" algn="ctr" fontAlgn="auto">
              <a:spcAft>
                <a:spcPts val="0"/>
              </a:spcAft>
              <a:buFont typeface="Wingdings 3" charset="2"/>
              <a:buNone/>
              <a:defRPr/>
            </a:pPr>
            <a:r>
              <a:rPr lang="ru-RU" sz="8800" dirty="0" smtClean="0">
                <a:solidFill>
                  <a:schemeClr val="accent2">
                    <a:lumMod val="60000"/>
                    <a:lumOff val="40000"/>
                  </a:schemeClr>
                </a:solidFill>
              </a:rPr>
              <a:t>Спасибо за внимание</a:t>
            </a:r>
            <a:endParaRPr lang="ru-RU" sz="8800" dirty="0">
              <a:solidFill>
                <a:schemeClr val="accent2">
                  <a:lumMod val="60000"/>
                  <a:lumOff val="40000"/>
                </a:schemeClr>
              </a:solidFill>
            </a:endParaRPr>
          </a:p>
        </p:txBody>
      </p:sp>
      <p:pic>
        <p:nvPicPr>
          <p:cNvPr id="38914" name="Рисунок 3"/>
          <p:cNvPicPr>
            <a:picLocks noChangeAspect="1"/>
          </p:cNvPicPr>
          <p:nvPr/>
        </p:nvPicPr>
        <p:blipFill>
          <a:blip r:embed="rId2"/>
          <a:srcRect/>
          <a:stretch>
            <a:fillRect/>
          </a:stretch>
        </p:blipFill>
        <p:spPr bwMode="auto">
          <a:xfrm rot="424817">
            <a:off x="6235700" y="763588"/>
            <a:ext cx="3721100" cy="49609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68300"/>
            <a:ext cx="5880100" cy="5808663"/>
          </a:xfrm>
        </p:spPr>
        <p:txBody>
          <a:bodyPr rtlCol="0">
            <a:normAutofit fontScale="85000" lnSpcReduction="20000"/>
          </a:bodyPr>
          <a:lstStyle/>
          <a:p>
            <a:pPr marL="0" indent="0" algn="ctr" fontAlgn="auto">
              <a:spcAft>
                <a:spcPts val="0"/>
              </a:spcAft>
              <a:buFont typeface="Wingdings 3" charset="2"/>
              <a:buNone/>
              <a:defRPr/>
            </a:pPr>
            <a:r>
              <a:rPr lang="ru-RU" sz="2800" b="1" dirty="0">
                <a:solidFill>
                  <a:srgbClr val="92D050"/>
                </a:solidFill>
              </a:rPr>
              <a:t>Мотивы могут быть:</a:t>
            </a:r>
          </a:p>
          <a:p>
            <a:pPr fontAlgn="auto">
              <a:spcAft>
                <a:spcPts val="0"/>
              </a:spcAft>
              <a:buFont typeface="Wingdings 3" charset="2"/>
              <a:buChar char=""/>
              <a:defRPr/>
            </a:pPr>
            <a:r>
              <a:rPr lang="ru-RU" sz="2800" dirty="0">
                <a:solidFill>
                  <a:srgbClr val="92D050"/>
                </a:solidFill>
              </a:rPr>
              <a:t>- внешние — наказание и награда, угроза и требование, материальная выгода, давление группы, ожидание будущих благ и т. д. Все они внешние к непосредственной цели учения. Знания и умения служат лишь средством для достижения других целей;</a:t>
            </a:r>
          </a:p>
          <a:p>
            <a:pPr fontAlgn="auto">
              <a:spcAft>
                <a:spcPts val="0"/>
              </a:spcAft>
              <a:buFont typeface="Wingdings 3" charset="2"/>
              <a:buChar char=""/>
              <a:defRPr/>
            </a:pPr>
            <a:r>
              <a:rPr lang="ru-RU" sz="2800" dirty="0">
                <a:solidFill>
                  <a:srgbClr val="92D050"/>
                </a:solidFill>
              </a:rPr>
              <a:t>- внутренние — интерес к своим знаниям, любознательность, стремление повысить культурный и профессиональный уровень, потребность в активной и новой информации, т. е. все, что побуждает человека к учению как к своей цели </a:t>
            </a:r>
            <a:r>
              <a:rPr lang="ru-RU" sz="2800" dirty="0" smtClean="0">
                <a:solidFill>
                  <a:srgbClr val="92D050"/>
                </a:solidFill>
              </a:rPr>
              <a:t>.</a:t>
            </a:r>
            <a:endParaRPr lang="ru-RU" sz="2800" dirty="0">
              <a:solidFill>
                <a:srgbClr val="92D050"/>
              </a:solidFill>
            </a:endParaRPr>
          </a:p>
          <a:p>
            <a:pPr fontAlgn="auto">
              <a:spcAft>
                <a:spcPts val="0"/>
              </a:spcAft>
              <a:buFont typeface="Wingdings 3" charset="2"/>
              <a:buChar char=""/>
              <a:defRPr/>
            </a:pPr>
            <a:endParaRPr lang="ru-RU" sz="2800" dirty="0">
              <a:solidFill>
                <a:srgbClr val="92D050"/>
              </a:solidFill>
            </a:endParaRPr>
          </a:p>
        </p:txBody>
      </p:sp>
      <p:pic>
        <p:nvPicPr>
          <p:cNvPr id="20482" name="Рисунок 3"/>
          <p:cNvPicPr>
            <a:picLocks noChangeAspect="1"/>
          </p:cNvPicPr>
          <p:nvPr/>
        </p:nvPicPr>
        <p:blipFill>
          <a:blip r:embed="rId2"/>
          <a:srcRect/>
          <a:stretch>
            <a:fillRect/>
          </a:stretch>
        </p:blipFill>
        <p:spPr bwMode="auto">
          <a:xfrm>
            <a:off x="5880100" y="368300"/>
            <a:ext cx="4114800" cy="5486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381000" y="266700"/>
            <a:ext cx="6654800" cy="1612900"/>
          </a:xfrm>
        </p:spPr>
        <p:txBody>
          <a:bodyPr/>
          <a:lstStyle/>
          <a:p>
            <a:pPr algn="ctr"/>
            <a:r>
              <a:rPr lang="ru-RU" sz="2800" b="1" smtClean="0"/>
              <a:t>Мотивы учебной деятельности — это все факторы, способствующие проявление учебной активности</a:t>
            </a:r>
          </a:p>
        </p:txBody>
      </p:sp>
      <p:sp>
        <p:nvSpPr>
          <p:cNvPr id="3" name="Объект 2"/>
          <p:cNvSpPr>
            <a:spLocks noGrp="1"/>
          </p:cNvSpPr>
          <p:nvPr>
            <p:ph idx="1"/>
          </p:nvPr>
        </p:nvSpPr>
        <p:spPr>
          <a:xfrm>
            <a:off x="381000" y="1612900"/>
            <a:ext cx="6083300" cy="4429125"/>
          </a:xfrm>
        </p:spPr>
        <p:txBody>
          <a:bodyPr rtlCol="0">
            <a:noAutofit/>
          </a:bodyPr>
          <a:lstStyle/>
          <a:p>
            <a:pPr marL="0" indent="0" fontAlgn="auto">
              <a:spcAft>
                <a:spcPts val="0"/>
              </a:spcAft>
              <a:buFont typeface="Wingdings 3" charset="2"/>
              <a:buNone/>
              <a:defRPr/>
            </a:pPr>
            <a:r>
              <a:rPr lang="ru-RU" sz="2400" dirty="0">
                <a:solidFill>
                  <a:srgbClr val="92D050"/>
                </a:solidFill>
              </a:rPr>
              <a:t>Основными факторами, влияющими на формирование положительной </a:t>
            </a:r>
            <a:r>
              <a:rPr lang="ru-RU" sz="2400" dirty="0">
                <a:solidFill>
                  <a:schemeClr val="accent2">
                    <a:lumMod val="75000"/>
                  </a:schemeClr>
                </a:solidFill>
              </a:rPr>
              <a:t>устойчивой</a:t>
            </a:r>
            <a:r>
              <a:rPr lang="ru-RU" sz="2400" dirty="0">
                <a:solidFill>
                  <a:srgbClr val="92D050"/>
                </a:solidFill>
              </a:rPr>
              <a:t> мотивации к учебной деятельности, по мнению Е. П. Ильина, являются:</a:t>
            </a:r>
          </a:p>
          <a:p>
            <a:pPr fontAlgn="auto">
              <a:spcAft>
                <a:spcPts val="0"/>
              </a:spcAft>
              <a:buFont typeface="Wingdings 3" charset="2"/>
              <a:buChar char=""/>
              <a:defRPr/>
            </a:pPr>
            <a:r>
              <a:rPr lang="ru-RU" sz="2400" dirty="0">
                <a:solidFill>
                  <a:srgbClr val="92D050"/>
                </a:solidFill>
              </a:rPr>
              <a:t>- содержание учебного </a:t>
            </a:r>
            <a:r>
              <a:rPr lang="ru-RU" sz="2400" dirty="0" smtClean="0">
                <a:solidFill>
                  <a:srgbClr val="92D050"/>
                </a:solidFill>
              </a:rPr>
              <a:t>материала</a:t>
            </a:r>
            <a:endParaRPr lang="ru-RU" sz="2400" dirty="0">
              <a:solidFill>
                <a:srgbClr val="92D050"/>
              </a:solidFill>
            </a:endParaRPr>
          </a:p>
          <a:p>
            <a:pPr fontAlgn="auto">
              <a:spcAft>
                <a:spcPts val="0"/>
              </a:spcAft>
              <a:buFont typeface="Wingdings 3" charset="2"/>
              <a:buChar char=""/>
              <a:defRPr/>
            </a:pPr>
            <a:r>
              <a:rPr lang="ru-RU" sz="2400" dirty="0">
                <a:solidFill>
                  <a:srgbClr val="92D050"/>
                </a:solidFill>
              </a:rPr>
              <a:t>- организация учебной </a:t>
            </a:r>
            <a:r>
              <a:rPr lang="ru-RU" sz="2400" dirty="0" smtClean="0">
                <a:solidFill>
                  <a:srgbClr val="92D050"/>
                </a:solidFill>
              </a:rPr>
              <a:t>деятельности </a:t>
            </a:r>
            <a:endParaRPr lang="ru-RU" sz="2400" dirty="0">
              <a:solidFill>
                <a:srgbClr val="92D050"/>
              </a:solidFill>
            </a:endParaRPr>
          </a:p>
          <a:p>
            <a:pPr fontAlgn="auto">
              <a:spcAft>
                <a:spcPts val="0"/>
              </a:spcAft>
              <a:buFont typeface="Wingdings 3" charset="2"/>
              <a:buChar char=""/>
              <a:defRPr/>
            </a:pPr>
            <a:r>
              <a:rPr lang="ru-RU" sz="2400" dirty="0">
                <a:solidFill>
                  <a:srgbClr val="92D050"/>
                </a:solidFill>
              </a:rPr>
              <a:t>- коллективные </a:t>
            </a:r>
            <a:r>
              <a:rPr lang="ru-RU" sz="2400" dirty="0" smtClean="0">
                <a:solidFill>
                  <a:srgbClr val="92D050"/>
                </a:solidFill>
              </a:rPr>
              <a:t>формы работы</a:t>
            </a:r>
            <a:endParaRPr lang="ru-RU" sz="2400" dirty="0">
              <a:solidFill>
                <a:srgbClr val="92D050"/>
              </a:solidFill>
            </a:endParaRPr>
          </a:p>
          <a:p>
            <a:pPr fontAlgn="auto">
              <a:spcAft>
                <a:spcPts val="0"/>
              </a:spcAft>
              <a:buFont typeface="Wingdings 3" charset="2"/>
              <a:buChar char=""/>
              <a:defRPr/>
            </a:pPr>
            <a:r>
              <a:rPr lang="ru-RU" sz="2400" dirty="0">
                <a:solidFill>
                  <a:srgbClr val="92D050"/>
                </a:solidFill>
              </a:rPr>
              <a:t>- оценка </a:t>
            </a:r>
          </a:p>
          <a:p>
            <a:pPr fontAlgn="auto">
              <a:spcAft>
                <a:spcPts val="0"/>
              </a:spcAft>
              <a:buFont typeface="Wingdings 3" charset="2"/>
              <a:buChar char=""/>
              <a:defRPr/>
            </a:pPr>
            <a:r>
              <a:rPr lang="ru-RU" sz="2400" dirty="0">
                <a:solidFill>
                  <a:srgbClr val="92D050"/>
                </a:solidFill>
              </a:rPr>
              <a:t>- стиль педагогической деятельности </a:t>
            </a:r>
            <a:r>
              <a:rPr lang="ru-RU" sz="2400" dirty="0" smtClean="0">
                <a:solidFill>
                  <a:srgbClr val="92D050"/>
                </a:solidFill>
              </a:rPr>
              <a:t>.</a:t>
            </a:r>
          </a:p>
          <a:p>
            <a:pPr fontAlgn="auto">
              <a:spcAft>
                <a:spcPts val="0"/>
              </a:spcAft>
              <a:buFont typeface="Wingdings 3" charset="2"/>
              <a:buChar char=""/>
              <a:defRPr/>
            </a:pPr>
            <a:endParaRPr lang="ru-RU" sz="2400" dirty="0">
              <a:solidFill>
                <a:srgbClr val="92D050"/>
              </a:solidFill>
            </a:endParaRPr>
          </a:p>
        </p:txBody>
      </p:sp>
      <p:pic>
        <p:nvPicPr>
          <p:cNvPr id="21507" name="Рисунок 3"/>
          <p:cNvPicPr>
            <a:picLocks noChangeAspect="1"/>
          </p:cNvPicPr>
          <p:nvPr/>
        </p:nvPicPr>
        <p:blipFill>
          <a:blip r:embed="rId2"/>
          <a:srcRect/>
          <a:stretch>
            <a:fillRect/>
          </a:stretch>
        </p:blipFill>
        <p:spPr bwMode="auto">
          <a:xfrm rot="539452">
            <a:off x="6618288" y="1239838"/>
            <a:ext cx="5295900" cy="39719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a:t>Можно выделить следующие функции учебных мотивов:</a:t>
            </a:r>
            <a:br>
              <a:rPr lang="ru-RU" dirty="0"/>
            </a:br>
            <a:endParaRPr lang="ru-RU" dirty="0"/>
          </a:p>
        </p:txBody>
      </p:sp>
      <p:sp>
        <p:nvSpPr>
          <p:cNvPr id="3" name="Объект 2"/>
          <p:cNvSpPr>
            <a:spLocks noGrp="1"/>
          </p:cNvSpPr>
          <p:nvPr>
            <p:ph idx="1"/>
          </p:nvPr>
        </p:nvSpPr>
        <p:spPr/>
        <p:txBody>
          <a:bodyPr rtlCol="0">
            <a:normAutofit fontScale="92500" lnSpcReduction="20000"/>
          </a:bodyPr>
          <a:lstStyle/>
          <a:p>
            <a:pPr fontAlgn="auto">
              <a:spcAft>
                <a:spcPts val="0"/>
              </a:spcAft>
              <a:buFont typeface="Wingdings 3" charset="2"/>
              <a:buChar char=""/>
              <a:defRPr/>
            </a:pPr>
            <a:r>
              <a:rPr lang="ru-RU" dirty="0" smtClean="0">
                <a:solidFill>
                  <a:srgbClr val="92D050"/>
                </a:solidFill>
              </a:rPr>
              <a:t>а</a:t>
            </a:r>
            <a:r>
              <a:rPr lang="ru-RU" b="1" dirty="0">
                <a:solidFill>
                  <a:schemeClr val="accent2">
                    <a:lumMod val="75000"/>
                  </a:schemeClr>
                </a:solidFill>
              </a:rPr>
              <a:t>) побуждающую функцию, </a:t>
            </a:r>
            <a:r>
              <a:rPr lang="ru-RU" dirty="0">
                <a:solidFill>
                  <a:srgbClr val="92D050"/>
                </a:solidFill>
              </a:rPr>
              <a:t>которая характеризует энергетику мотива, иными словами, мотив вызывает и обусловливает активность учащегося, его поведение и деятельность;</a:t>
            </a:r>
          </a:p>
          <a:p>
            <a:pPr fontAlgn="auto">
              <a:spcAft>
                <a:spcPts val="0"/>
              </a:spcAft>
              <a:buFont typeface="Wingdings 3" charset="2"/>
              <a:buChar char=""/>
              <a:defRPr/>
            </a:pPr>
            <a:r>
              <a:rPr lang="ru-RU" dirty="0">
                <a:solidFill>
                  <a:srgbClr val="92D050"/>
                </a:solidFill>
              </a:rPr>
              <a:t>б) </a:t>
            </a:r>
            <a:r>
              <a:rPr lang="ru-RU" b="1" dirty="0">
                <a:solidFill>
                  <a:schemeClr val="accent2">
                    <a:lumMod val="75000"/>
                  </a:schemeClr>
                </a:solidFill>
              </a:rPr>
              <a:t>направляющую функцию</a:t>
            </a:r>
            <a:r>
              <a:rPr lang="ru-RU" dirty="0">
                <a:solidFill>
                  <a:srgbClr val="92D050"/>
                </a:solidFill>
              </a:rPr>
              <a:t>, которая отражает направленность энергии мотива на определенный объект, т.е. выбор и осуществление определенной линии поведения, поскольку личность учащегося всегда стремится к достижению конкретных познавательных целей. Направляющая функция тесно связана с устойчивостью мотива;</a:t>
            </a:r>
          </a:p>
          <a:p>
            <a:pPr fontAlgn="auto">
              <a:spcAft>
                <a:spcPts val="0"/>
              </a:spcAft>
              <a:buFont typeface="Wingdings 3" charset="2"/>
              <a:buChar char=""/>
              <a:defRPr/>
            </a:pPr>
            <a:r>
              <a:rPr lang="ru-RU" dirty="0">
                <a:solidFill>
                  <a:srgbClr val="92D050"/>
                </a:solidFill>
              </a:rPr>
              <a:t>в</a:t>
            </a:r>
            <a:r>
              <a:rPr lang="ru-RU" dirty="0">
                <a:solidFill>
                  <a:schemeClr val="accent2">
                    <a:lumMod val="75000"/>
                  </a:schemeClr>
                </a:solidFill>
              </a:rPr>
              <a:t>) регулирующую функцию</a:t>
            </a:r>
            <a:r>
              <a:rPr lang="ru-RU" dirty="0">
                <a:solidFill>
                  <a:srgbClr val="92D050"/>
                </a:solidFill>
              </a:rPr>
              <a:t>, суть которой состоит в том, что мотив предопределяет характер поведения и деятельности, от чего, в свою очередь, зависит реализация в поведении и деятельности учащегося либо узколичных (эгоистических), либо общественно значимых (</a:t>
            </a:r>
            <a:r>
              <a:rPr lang="ru-RU" dirty="0" smtClean="0">
                <a:solidFill>
                  <a:srgbClr val="92D050"/>
                </a:solidFill>
              </a:rPr>
              <a:t>альтруистических)потребностей</a:t>
            </a:r>
            <a:r>
              <a:rPr lang="ru-RU" dirty="0">
                <a:solidFill>
                  <a:srgbClr val="92D050"/>
                </a:solidFill>
              </a:rPr>
              <a:t>. Реализация этой функции всегда связана с иерархией мотивов. Регуляция состоит в том, какие мотивы оказываются наиболее значимыми и, следовательно, в наибольшей мере обусловливают поведение личности.</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5600" y="673100"/>
            <a:ext cx="6464300" cy="4843463"/>
          </a:xfrm>
        </p:spPr>
        <p:txBody>
          <a:bodyPr rtlCol="0">
            <a:normAutofit/>
          </a:bodyPr>
          <a:lstStyle/>
          <a:p>
            <a:pPr marL="0" indent="0" fontAlgn="auto">
              <a:spcAft>
                <a:spcPts val="0"/>
              </a:spcAft>
              <a:buFont typeface="Wingdings 3" charset="2"/>
              <a:buNone/>
              <a:defRPr/>
            </a:pPr>
            <a:r>
              <a:rPr lang="ru-RU" sz="4000" dirty="0">
                <a:solidFill>
                  <a:schemeClr val="accent2">
                    <a:lumMod val="60000"/>
                    <a:lumOff val="40000"/>
                  </a:schemeClr>
                </a:solidFill>
              </a:rPr>
              <a:t>Очень часто, именно из – за </a:t>
            </a:r>
            <a:r>
              <a:rPr lang="ru-RU" sz="4000" dirty="0" err="1" smtClean="0">
                <a:solidFill>
                  <a:schemeClr val="accent2">
                    <a:lumMod val="60000"/>
                    <a:lumOff val="40000"/>
                  </a:schemeClr>
                </a:solidFill>
              </a:rPr>
              <a:t>несформированности</a:t>
            </a:r>
            <a:r>
              <a:rPr lang="ru-RU" sz="4000" dirty="0" smtClean="0">
                <a:solidFill>
                  <a:schemeClr val="accent2">
                    <a:lumMod val="60000"/>
                    <a:lumOff val="40000"/>
                  </a:schemeClr>
                </a:solidFill>
              </a:rPr>
              <a:t> </a:t>
            </a:r>
            <a:r>
              <a:rPr lang="ru-RU" sz="4000" dirty="0">
                <a:solidFill>
                  <a:schemeClr val="accent2">
                    <a:lumMod val="60000"/>
                    <a:lumOff val="40000"/>
                  </a:schemeClr>
                </a:solidFill>
              </a:rPr>
              <a:t>мотивов учения дети испытывают трудности в школе. </a:t>
            </a:r>
            <a:endParaRPr lang="ru-RU" sz="4000" b="1" dirty="0">
              <a:solidFill>
                <a:schemeClr val="accent2">
                  <a:lumMod val="60000"/>
                  <a:lumOff val="40000"/>
                </a:schemeClr>
              </a:solidFill>
            </a:endParaRPr>
          </a:p>
        </p:txBody>
      </p:sp>
      <p:pic>
        <p:nvPicPr>
          <p:cNvPr id="23554" name="Рисунок 5"/>
          <p:cNvPicPr>
            <a:picLocks noChangeAspect="1"/>
          </p:cNvPicPr>
          <p:nvPr/>
        </p:nvPicPr>
        <p:blipFill>
          <a:blip r:embed="rId2"/>
          <a:srcRect/>
          <a:stretch>
            <a:fillRect/>
          </a:stretch>
        </p:blipFill>
        <p:spPr bwMode="auto">
          <a:xfrm>
            <a:off x="3759200" y="3462338"/>
            <a:ext cx="4076700" cy="3057525"/>
          </a:xfrm>
          <a:prstGeom prst="rect">
            <a:avLst/>
          </a:prstGeom>
          <a:noFill/>
          <a:ln w="9525">
            <a:noFill/>
            <a:miter lim="800000"/>
            <a:headEnd/>
            <a:tailEnd/>
          </a:ln>
        </p:spPr>
      </p:pic>
      <p:pic>
        <p:nvPicPr>
          <p:cNvPr id="23555" name="Рисунок 6"/>
          <p:cNvPicPr>
            <a:picLocks noChangeAspect="1"/>
          </p:cNvPicPr>
          <p:nvPr/>
        </p:nvPicPr>
        <p:blipFill>
          <a:blip r:embed="rId3"/>
          <a:srcRect/>
          <a:stretch>
            <a:fillRect/>
          </a:stretch>
        </p:blipFill>
        <p:spPr bwMode="auto">
          <a:xfrm rot="763895">
            <a:off x="7497763" y="641350"/>
            <a:ext cx="4219575" cy="3165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5300" y="622300"/>
            <a:ext cx="8648700" cy="5640388"/>
          </a:xfrm>
          <a:prstGeom prst="rect">
            <a:avLst/>
          </a:prstGeom>
        </p:spPr>
        <p:txBody>
          <a:bodyPr>
            <a:spAutoFit/>
          </a:bodyPr>
          <a:lstStyle/>
          <a:p>
            <a:pPr>
              <a:lnSpc>
                <a:spcPct val="107000"/>
              </a:lnSpc>
              <a:spcAft>
                <a:spcPts val="750"/>
              </a:spcAft>
            </a:pPr>
            <a:r>
              <a:rPr lang="ru-RU" sz="2400">
                <a:solidFill>
                  <a:srgbClr val="94DE61"/>
                </a:solidFill>
                <a:latin typeface="Helvetica" pitchFamily="34" charset="0"/>
                <a:cs typeface="Times New Roman" pitchFamily="18" charset="0"/>
              </a:rPr>
              <a:t>Рассмотрим причины отрицательного отношения к учению. Это могут быть как субъективные, так и объективные причины. Последние связаны с деятельностью самого учителя.</a:t>
            </a:r>
          </a:p>
          <a:p>
            <a:pPr>
              <a:lnSpc>
                <a:spcPct val="107000"/>
              </a:lnSpc>
              <a:spcAft>
                <a:spcPts val="750"/>
              </a:spcAft>
            </a:pPr>
            <a:r>
              <a:rPr lang="ru-RU" sz="2400">
                <a:solidFill>
                  <a:srgbClr val="94DE61"/>
                </a:solidFill>
                <a:latin typeface="Helvetica" pitchFamily="34" charset="0"/>
                <a:cs typeface="Times New Roman" pitchFamily="18" charset="0"/>
              </a:rPr>
              <a:t> Например:</a:t>
            </a:r>
            <a:endParaRPr lang="ru-RU" sz="2400">
              <a:solidFill>
                <a:srgbClr val="94DE61"/>
              </a:solidFill>
              <a:latin typeface="Calibri" pitchFamily="34" charset="0"/>
              <a:ea typeface="Calibri" pitchFamily="34" charset="0"/>
              <a:cs typeface="Times New Roman" pitchFamily="18" charset="0"/>
            </a:endParaRPr>
          </a:p>
          <a:p>
            <a:pPr>
              <a:lnSpc>
                <a:spcPct val="107000"/>
              </a:lnSpc>
              <a:spcAft>
                <a:spcPts val="750"/>
              </a:spcAft>
            </a:pPr>
            <a:r>
              <a:rPr lang="ru-RU" sz="2400">
                <a:solidFill>
                  <a:srgbClr val="94DE61"/>
                </a:solidFill>
                <a:latin typeface="Helvetica" pitchFamily="34" charset="0"/>
                <a:cs typeface="Times New Roman" pitchFamily="18" charset="0"/>
              </a:rPr>
              <a:t>- учебный материал не способствует поддержанию любознательности, не соответствует уровню умственного развития учащихся, уровню личных знаний;</a:t>
            </a:r>
            <a:endParaRPr lang="ru-RU" sz="2400">
              <a:solidFill>
                <a:srgbClr val="94DE61"/>
              </a:solidFill>
              <a:latin typeface="Calibri" pitchFamily="34" charset="0"/>
            </a:endParaRPr>
          </a:p>
          <a:p>
            <a:pPr>
              <a:lnSpc>
                <a:spcPct val="107000"/>
              </a:lnSpc>
              <a:spcAft>
                <a:spcPts val="750"/>
              </a:spcAft>
            </a:pPr>
            <a:r>
              <a:rPr lang="ru-RU" sz="2400">
                <a:solidFill>
                  <a:srgbClr val="94DE61"/>
                </a:solidFill>
                <a:latin typeface="Helvetica" pitchFamily="34" charset="0"/>
                <a:cs typeface="Times New Roman" pitchFamily="18" charset="0"/>
              </a:rPr>
              <a:t>- приёмы и методы работы не соответствуют пробуждению активности и самостоятельности детей;</a:t>
            </a:r>
            <a:endParaRPr lang="ru-RU" sz="2400">
              <a:solidFill>
                <a:srgbClr val="94DE61"/>
              </a:solidFill>
              <a:latin typeface="Calibri" pitchFamily="34" charset="0"/>
            </a:endParaRPr>
          </a:p>
          <a:p>
            <a:pPr>
              <a:lnSpc>
                <a:spcPct val="107000"/>
              </a:lnSpc>
              <a:spcAft>
                <a:spcPts val="750"/>
              </a:spcAft>
            </a:pPr>
            <a:r>
              <a:rPr lang="ru-RU" sz="2400">
                <a:solidFill>
                  <a:srgbClr val="94DE61"/>
                </a:solidFill>
                <a:latin typeface="Helvetica" pitchFamily="34" charset="0"/>
                <a:cs typeface="Times New Roman" pitchFamily="18" charset="0"/>
              </a:rPr>
              <a:t>Все это требуется знать учителю для того, чтобы формирование положительной мотивации в учебной деятельности было успешным </a:t>
            </a:r>
            <a:r>
              <a:rPr lang="ru-RU" sz="2000">
                <a:solidFill>
                  <a:srgbClr val="94DE61"/>
                </a:solidFill>
                <a:latin typeface="Helvetica" pitchFamily="34" charset="0"/>
                <a:cs typeface="Times New Roman" pitchFamily="18" charset="0"/>
              </a:rPr>
              <a:t>.</a:t>
            </a:r>
            <a:endParaRPr lang="ru-RU" sz="2000">
              <a:solidFill>
                <a:srgbClr val="94DE61"/>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79800" y="596900"/>
            <a:ext cx="6937375" cy="5991225"/>
          </a:xfrm>
        </p:spPr>
        <p:txBody>
          <a:bodyPr rtlCol="0">
            <a:noAutofit/>
          </a:bodyPr>
          <a:lstStyle/>
          <a:p>
            <a:pPr marL="0" indent="0" fontAlgn="auto">
              <a:spcAft>
                <a:spcPts val="0"/>
              </a:spcAft>
              <a:buFont typeface="Wingdings 3" charset="2"/>
              <a:buNone/>
              <a:defRPr/>
            </a:pPr>
            <a:r>
              <a:rPr lang="ru-RU" sz="2800" b="1" dirty="0">
                <a:solidFill>
                  <a:schemeClr val="accent2">
                    <a:lumMod val="60000"/>
                    <a:lumOff val="40000"/>
                  </a:schemeClr>
                </a:solidFill>
              </a:rPr>
              <a:t>Перед младшими школьниками целесообразно ставить не отдаленные и крупномасштабные цели, а ближайшие и небольшие.</a:t>
            </a:r>
          </a:p>
          <a:p>
            <a:pPr marL="0" indent="0" fontAlgn="auto">
              <a:spcAft>
                <a:spcPts val="0"/>
              </a:spcAft>
              <a:buFont typeface="Wingdings 3" charset="2"/>
              <a:buNone/>
              <a:defRPr/>
            </a:pPr>
            <a:r>
              <a:rPr lang="ru-RU" sz="2800" b="1" dirty="0">
                <a:solidFill>
                  <a:schemeClr val="accent2">
                    <a:lumMod val="60000"/>
                    <a:lumOff val="40000"/>
                  </a:schemeClr>
                </a:solidFill>
              </a:rPr>
              <a:t>Ведущим видом деятельности младшего школьника является учение. Оно существенно изменяет мотивы его поведения, открывает новые источники развития познавательных и нравственных сил, произвольного поведения. </a:t>
            </a:r>
          </a:p>
        </p:txBody>
      </p:sp>
      <p:pic>
        <p:nvPicPr>
          <p:cNvPr id="25602" name="Рисунок 3"/>
          <p:cNvPicPr>
            <a:picLocks noChangeAspect="1"/>
          </p:cNvPicPr>
          <p:nvPr/>
        </p:nvPicPr>
        <p:blipFill>
          <a:blip r:embed="rId2"/>
          <a:srcRect/>
          <a:stretch>
            <a:fillRect/>
          </a:stretch>
        </p:blipFill>
        <p:spPr bwMode="auto">
          <a:xfrm>
            <a:off x="254000" y="406400"/>
            <a:ext cx="3225800" cy="2501900"/>
          </a:xfrm>
          <a:prstGeom prst="rect">
            <a:avLst/>
          </a:prstGeom>
          <a:noFill/>
          <a:ln w="9525">
            <a:noFill/>
            <a:miter lim="800000"/>
            <a:headEnd/>
            <a:tailEnd/>
          </a:ln>
        </p:spPr>
      </p:pic>
      <p:pic>
        <p:nvPicPr>
          <p:cNvPr id="25603" name="Рисунок 4"/>
          <p:cNvPicPr>
            <a:picLocks noChangeAspect="1"/>
          </p:cNvPicPr>
          <p:nvPr/>
        </p:nvPicPr>
        <p:blipFill>
          <a:blip r:embed="rId3"/>
          <a:srcRect/>
          <a:stretch>
            <a:fillRect/>
          </a:stretch>
        </p:blipFill>
        <p:spPr bwMode="auto">
          <a:xfrm>
            <a:off x="203200" y="3065463"/>
            <a:ext cx="3276600" cy="27416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1800" y="165100"/>
            <a:ext cx="6350000" cy="4679950"/>
          </a:xfrm>
          <a:prstGeom prst="rect">
            <a:avLst/>
          </a:prstGeom>
        </p:spPr>
        <p:txBody>
          <a:bodyPr>
            <a:spAutoFit/>
          </a:bodyPr>
          <a:lstStyle/>
          <a:p>
            <a:pPr>
              <a:lnSpc>
                <a:spcPct val="107000"/>
              </a:lnSpc>
              <a:spcAft>
                <a:spcPts val="750"/>
              </a:spcAft>
            </a:pPr>
            <a:r>
              <a:rPr lang="ru-RU" sz="2800" b="1">
                <a:solidFill>
                  <a:srgbClr val="94DE61"/>
                </a:solidFill>
                <a:latin typeface="Helvetica" pitchFamily="34" charset="0"/>
                <a:cs typeface="Times New Roman" pitchFamily="18" charset="0"/>
              </a:rPr>
              <a:t>Многие специалисты приходят к мысли о необходимости </a:t>
            </a:r>
            <a:r>
              <a:rPr lang="ru-RU" sz="2800" b="1">
                <a:solidFill>
                  <a:srgbClr val="00B050"/>
                </a:solidFill>
                <a:latin typeface="Helvetica" pitchFamily="34" charset="0"/>
                <a:cs typeface="Times New Roman" pitchFamily="18" charset="0"/>
              </a:rPr>
              <a:t>целенаправленного </a:t>
            </a:r>
            <a:r>
              <a:rPr lang="ru-RU" sz="2800" b="1">
                <a:solidFill>
                  <a:srgbClr val="94DE61"/>
                </a:solidFill>
                <a:latin typeface="Helvetica" pitchFamily="34" charset="0"/>
                <a:cs typeface="Times New Roman" pitchFamily="18" charset="0"/>
              </a:rPr>
              <a:t>формирования у учащихся мотивации учебной деятельности. При этом подчёркивается, что </a:t>
            </a:r>
            <a:r>
              <a:rPr lang="ru-RU" sz="2800" b="1" u="sng">
                <a:solidFill>
                  <a:srgbClr val="94DE61"/>
                </a:solidFill>
                <a:latin typeface="Helvetica" pitchFamily="34" charset="0"/>
                <a:cs typeface="Times New Roman" pitchFamily="18" charset="0"/>
              </a:rPr>
              <a:t>управлять формированием мотивов учебной деятельности ещё труднее, чем формировать </a:t>
            </a:r>
            <a:r>
              <a:rPr lang="ru-RU" sz="2800" b="1">
                <a:solidFill>
                  <a:srgbClr val="94DE61"/>
                </a:solidFill>
                <a:latin typeface="Helvetica" pitchFamily="34" charset="0"/>
                <a:cs typeface="Times New Roman" pitchFamily="18" charset="0"/>
              </a:rPr>
              <a:t>действия и операции </a:t>
            </a:r>
            <a:r>
              <a:rPr lang="ru-RU" sz="2800">
                <a:solidFill>
                  <a:srgbClr val="94DE61"/>
                </a:solidFill>
                <a:latin typeface="Helvetica" pitchFamily="34" charset="0"/>
                <a:cs typeface="Times New Roman" pitchFamily="18" charset="0"/>
              </a:rPr>
              <a:t>.</a:t>
            </a:r>
            <a:endParaRPr lang="ru-RU" sz="2800">
              <a:solidFill>
                <a:srgbClr val="94DE61"/>
              </a:solidFill>
              <a:latin typeface="Calibri" pitchFamily="34" charset="0"/>
              <a:ea typeface="Calibri" pitchFamily="34" charset="0"/>
              <a:cs typeface="Times New Roman" pitchFamily="18" charset="0"/>
            </a:endParaRPr>
          </a:p>
        </p:txBody>
      </p:sp>
      <p:pic>
        <p:nvPicPr>
          <p:cNvPr id="26626" name="Рисунок 4"/>
          <p:cNvPicPr>
            <a:picLocks noChangeAspect="1"/>
          </p:cNvPicPr>
          <p:nvPr/>
        </p:nvPicPr>
        <p:blipFill>
          <a:blip r:embed="rId2"/>
          <a:srcRect/>
          <a:stretch>
            <a:fillRect/>
          </a:stretch>
        </p:blipFill>
        <p:spPr bwMode="auto">
          <a:xfrm rot="531797">
            <a:off x="6692900" y="1282700"/>
            <a:ext cx="4991100" cy="37322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832</TotalTime>
  <Words>1011</Words>
  <Application>Microsoft Office PowerPoint</Application>
  <PresentationFormat>Произвольный</PresentationFormat>
  <Paragraphs>66</Paragraphs>
  <Slides>21</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4</vt:i4>
      </vt:variant>
      <vt:variant>
        <vt:lpstr>Заголовки слайдов</vt:lpstr>
      </vt:variant>
      <vt:variant>
        <vt:i4>21</vt:i4>
      </vt:variant>
    </vt:vector>
  </HeadingPairs>
  <TitlesOfParts>
    <vt:vector size="31" baseType="lpstr">
      <vt:lpstr>Trebuchet MS</vt:lpstr>
      <vt:lpstr>Arial</vt:lpstr>
      <vt:lpstr>Wingdings 3</vt:lpstr>
      <vt:lpstr>Calibri</vt:lpstr>
      <vt:lpstr>Helvetica</vt:lpstr>
      <vt:lpstr>Times New Roman</vt:lpstr>
      <vt:lpstr>Грань</vt:lpstr>
      <vt:lpstr>Грань</vt:lpstr>
      <vt:lpstr>Грань</vt:lpstr>
      <vt:lpstr>Грань</vt:lpstr>
      <vt:lpstr>Развитие учебной мотивации у детей с ОВЗ </vt:lpstr>
      <vt:lpstr>Слайд 2</vt:lpstr>
      <vt:lpstr>Слайд 3</vt:lpstr>
      <vt:lpstr>Мотивы учебной деятельности — это все факторы, способствующие проявление учебной активности</vt:lpstr>
      <vt:lpstr>Можно выделить следующие функции учебных мотивов: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учебной мотивации у детей с ОВЗ</dc:title>
  <dc:creator>User</dc:creator>
  <cp:lastModifiedBy>Кристя</cp:lastModifiedBy>
  <cp:revision>41</cp:revision>
  <dcterms:created xsi:type="dcterms:W3CDTF">2016-11-18T03:15:43Z</dcterms:created>
  <dcterms:modified xsi:type="dcterms:W3CDTF">2017-02-26T09:00:57Z</dcterms:modified>
</cp:coreProperties>
</file>